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442" r:id="rId2"/>
    <p:sldId id="640" r:id="rId3"/>
    <p:sldId id="641" r:id="rId4"/>
    <p:sldId id="642" r:id="rId5"/>
    <p:sldId id="654" r:id="rId6"/>
    <p:sldId id="643" r:id="rId7"/>
    <p:sldId id="645" r:id="rId8"/>
    <p:sldId id="644" r:id="rId9"/>
    <p:sldId id="647" r:id="rId10"/>
    <p:sldId id="648" r:id="rId11"/>
    <p:sldId id="655" r:id="rId12"/>
    <p:sldId id="649" r:id="rId13"/>
    <p:sldId id="650" r:id="rId14"/>
    <p:sldId id="651" r:id="rId15"/>
    <p:sldId id="652" r:id="rId16"/>
    <p:sldId id="653" r:id="rId17"/>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FFFFFF"/>
    <a:srgbClr val="AD90FE"/>
    <a:srgbClr val="9772FE"/>
    <a:srgbClr val="8E66FE"/>
    <a:srgbClr val="FF3399"/>
    <a:srgbClr val="FFFFCC"/>
    <a:srgbClr val="FF66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4" autoAdjust="0"/>
    <p:restoredTop sz="86983" autoAdjust="0"/>
  </p:normalViewPr>
  <p:slideViewPr>
    <p:cSldViewPr>
      <p:cViewPr varScale="1">
        <p:scale>
          <a:sx n="101" d="100"/>
          <a:sy n="101" d="100"/>
        </p:scale>
        <p:origin x="204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04"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911"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8342" y="0"/>
            <a:ext cx="2981911" cy="464820"/>
          </a:xfrm>
          <a:prstGeom prst="rect">
            <a:avLst/>
          </a:prstGeom>
        </p:spPr>
        <p:txBody>
          <a:bodyPr vert="horz" lIns="91440" tIns="45720" rIns="91440" bIns="45720" rtlCol="0"/>
          <a:lstStyle>
            <a:lvl1pPr algn="r">
              <a:defRPr sz="1200"/>
            </a:lvl1pPr>
          </a:lstStyle>
          <a:p>
            <a:fld id="{42FD7735-8C9B-4A42-96CA-721A35283844}" type="datetimeFigureOut">
              <a:rPr lang="en-US" smtClean="0"/>
              <a:pPr/>
              <a:t>10/18/2016</a:t>
            </a:fld>
            <a:endParaRPr lang="en-US" dirty="0"/>
          </a:p>
        </p:txBody>
      </p:sp>
      <p:sp>
        <p:nvSpPr>
          <p:cNvPr id="4" name="Footer Placeholder 3"/>
          <p:cNvSpPr>
            <a:spLocks noGrp="1"/>
          </p:cNvSpPr>
          <p:nvPr>
            <p:ph type="ftr" sz="quarter" idx="2"/>
          </p:nvPr>
        </p:nvSpPr>
        <p:spPr>
          <a:xfrm>
            <a:off x="0" y="8829989"/>
            <a:ext cx="2981911"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342" y="8829989"/>
            <a:ext cx="2981911" cy="464820"/>
          </a:xfrm>
          <a:prstGeom prst="rect">
            <a:avLst/>
          </a:prstGeom>
        </p:spPr>
        <p:txBody>
          <a:bodyPr vert="horz" lIns="91440" tIns="45720" rIns="91440" bIns="45720" rtlCol="0" anchor="b"/>
          <a:lstStyle>
            <a:lvl1pPr algn="r">
              <a:defRPr sz="1200"/>
            </a:lvl1pPr>
          </a:lstStyle>
          <a:p>
            <a:fld id="{768ACC9F-5E65-43BE-9DEC-B727DEB8E942}" type="slidenum">
              <a:rPr lang="en-US" smtClean="0"/>
              <a:pPr/>
              <a:t>‹#›</a:t>
            </a:fld>
            <a:endParaRPr lang="en-US" dirty="0"/>
          </a:p>
        </p:txBody>
      </p:sp>
    </p:spTree>
    <p:extLst>
      <p:ext uri="{BB962C8B-B14F-4D97-AF65-F5344CB8AC3E}">
        <p14:creationId xmlns:p14="http://schemas.microsoft.com/office/powerpoint/2010/main" val="814982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1"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vl1pPr>
          </a:lstStyle>
          <a:p>
            <a:endParaRPr lang="en-US" dirty="0"/>
          </a:p>
        </p:txBody>
      </p:sp>
      <p:sp>
        <p:nvSpPr>
          <p:cNvPr id="64515"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vl1pPr>
          </a:lstStyle>
          <a:p>
            <a:endParaRPr lang="en-US" dirty="0"/>
          </a:p>
        </p:txBody>
      </p:sp>
      <p:sp>
        <p:nvSpPr>
          <p:cNvPr id="64516"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8" name="Rectangle 6"/>
          <p:cNvSpPr>
            <a:spLocks noGrp="1" noChangeArrowheads="1"/>
          </p:cNvSpPr>
          <p:nvPr>
            <p:ph type="ftr" sz="quarter" idx="4"/>
          </p:nvPr>
        </p:nvSpPr>
        <p:spPr bwMode="auto">
          <a:xfrm>
            <a:off x="1"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vl1pPr>
          </a:lstStyle>
          <a:p>
            <a:endParaRPr lang="en-US" dirty="0"/>
          </a:p>
        </p:txBody>
      </p:sp>
      <p:sp>
        <p:nvSpPr>
          <p:cNvPr id="6451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5DBD53A7-E581-4F9C-8866-E54EF337F903}" type="slidenum">
              <a:rPr lang="en-US"/>
              <a:pPr/>
              <a:t>‹#›</a:t>
            </a:fld>
            <a:endParaRPr lang="en-US" dirty="0"/>
          </a:p>
        </p:txBody>
      </p:sp>
    </p:spTree>
    <p:extLst>
      <p:ext uri="{BB962C8B-B14F-4D97-AF65-F5344CB8AC3E}">
        <p14:creationId xmlns:p14="http://schemas.microsoft.com/office/powerpoint/2010/main" val="33131435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9831F-6088-4B4B-8BA0-ECA1FB7DAD43}" type="slidenum">
              <a:rPr lang="en-US"/>
              <a:pPr/>
              <a:t>1</a:t>
            </a:fld>
            <a:endParaRPr lang="en-US" dirty="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535253" y="4415790"/>
            <a:ext cx="5887773" cy="4183380"/>
          </a:xfrm>
        </p:spPr>
        <p:txBody>
          <a:bodyPr/>
          <a:lstStyle/>
          <a:p>
            <a:pPr>
              <a:spcBef>
                <a:spcPts val="0"/>
              </a:spcBef>
            </a:pPr>
            <a:endParaRPr lang="en-US" dirty="0" smtClean="0"/>
          </a:p>
        </p:txBody>
      </p:sp>
    </p:spTree>
    <p:extLst>
      <p:ext uri="{BB962C8B-B14F-4D97-AF65-F5344CB8AC3E}">
        <p14:creationId xmlns:p14="http://schemas.microsoft.com/office/powerpoint/2010/main" val="354818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Chaparral and Oak Woodlands are </a:t>
            </a:r>
            <a:r>
              <a:rPr lang="en-US" dirty="0" smtClean="0">
                <a:effectLst/>
              </a:rPr>
              <a:t>characterized by open, low-growing woody vegetation-</a:t>
            </a:r>
            <a:r>
              <a:rPr lang="en-US" baseline="0" dirty="0" smtClean="0">
                <a:effectLst/>
              </a:rPr>
              <a:t> usually shrubs and small trees. Shrub oak tend to dominate the lower elevations.  You can see that the habitat becomes dominated by shrubs as you move up the mountain side. This is a photo of an o</a:t>
            </a:r>
            <a:r>
              <a:rPr lang="en-US" sz="1200" kern="1200" dirty="0" smtClean="0">
                <a:solidFill>
                  <a:schemeClr val="tx1"/>
                </a:solidFill>
                <a:effectLst/>
                <a:latin typeface="Times New Roman" pitchFamily="18" charset="0"/>
                <a:ea typeface="+mn-ea"/>
                <a:cs typeface="+mn-cs"/>
              </a:rPr>
              <a:t>pen evergreen oak woodland in the </a:t>
            </a:r>
            <a:r>
              <a:rPr lang="en-US" sz="1200" kern="1200" dirty="0" err="1" smtClean="0">
                <a:solidFill>
                  <a:schemeClr val="tx1"/>
                </a:solidFill>
                <a:effectLst/>
                <a:latin typeface="Times New Roman" pitchFamily="18" charset="0"/>
                <a:ea typeface="+mn-ea"/>
                <a:cs typeface="+mn-cs"/>
              </a:rPr>
              <a:t>Tumacacori</a:t>
            </a:r>
            <a:r>
              <a:rPr lang="en-US" sz="1200" kern="1200" dirty="0" smtClean="0">
                <a:solidFill>
                  <a:schemeClr val="tx1"/>
                </a:solidFill>
                <a:effectLst/>
                <a:latin typeface="Times New Roman" pitchFamily="18" charset="0"/>
                <a:ea typeface="+mn-ea"/>
                <a:cs typeface="+mn-cs"/>
              </a:rPr>
              <a:t> Highlands. Most of these trees are less than 20 feet tall.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effectLst/>
              </a:rPr>
              <a:t>This habitat is found in lower northern, central, and southern California (west coast of the U.S.)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Wildlife includes the white-eared pocket mouse, kangaroo rats, mountain lion, bobcat, and coyote.  The monarch butterfly</a:t>
            </a:r>
            <a:r>
              <a:rPr lang="en-US" sz="1200" kern="1200" baseline="0" dirty="0" smtClean="0">
                <a:solidFill>
                  <a:schemeClr val="tx1"/>
                </a:solidFill>
                <a:effectLst/>
                <a:latin typeface="Times New Roman" pitchFamily="18" charset="0"/>
                <a:ea typeface="+mn-ea"/>
                <a:cs typeface="+mn-cs"/>
              </a:rPr>
              <a:t> comes to this habitat during the winter months and settles around the coast.</a:t>
            </a: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10</a:t>
            </a:fld>
            <a:endParaRPr lang="en-US" dirty="0"/>
          </a:p>
        </p:txBody>
      </p:sp>
    </p:spTree>
    <p:extLst>
      <p:ext uri="{BB962C8B-B14F-4D97-AF65-F5344CB8AC3E}">
        <p14:creationId xmlns:p14="http://schemas.microsoft.com/office/powerpoint/2010/main" val="314036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Mexican free-tailed bats can be found in oak woodlands and chaparral habitats,</a:t>
            </a:r>
            <a:r>
              <a:rPr lang="en-US" baseline="0" dirty="0" smtClean="0"/>
              <a:t> as well as deserts.  Mexican free-tailed bats love moths and catch their food in flight.  They eat moths that can damage our crops like the corn borer moth.  These bats can fly up to 10,000 feet high to feed or to catch a tailwind!</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11</a:t>
            </a:fld>
            <a:endParaRPr lang="en-US" dirty="0"/>
          </a:p>
        </p:txBody>
      </p:sp>
    </p:spTree>
    <p:extLst>
      <p:ext uri="{BB962C8B-B14F-4D97-AF65-F5344CB8AC3E}">
        <p14:creationId xmlns:p14="http://schemas.microsoft.com/office/powerpoint/2010/main" val="93074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The deciduous forest has four distinct seasons including spring, summer, fall, and winter. </a:t>
            </a:r>
            <a:r>
              <a:rPr lang="en-US" sz="1200" kern="1200" dirty="0" smtClean="0">
                <a:solidFill>
                  <a:schemeClr val="tx1"/>
                </a:solidFill>
                <a:effectLst/>
                <a:latin typeface="Times New Roman" pitchFamily="18" charset="0"/>
                <a:ea typeface="+mn-ea"/>
                <a:cs typeface="+mn-cs"/>
              </a:rPr>
              <a:t>Deciduous</a:t>
            </a:r>
            <a:r>
              <a:rPr lang="en-US" sz="1200" kern="1200" baseline="0" dirty="0" smtClean="0">
                <a:solidFill>
                  <a:schemeClr val="tx1"/>
                </a:solidFill>
                <a:effectLst/>
                <a:latin typeface="Times New Roman" pitchFamily="18" charset="0"/>
                <a:ea typeface="+mn-ea"/>
                <a:cs typeface="+mn-cs"/>
              </a:rPr>
              <a:t> forests can be found in the eastern half of North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These forests are dominated by broad-leafed trees that shed their leaves annually.  The eastern deciduous forest is dominated by oaks, hickories, tulip poplar, American beech, and maples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Many animals have adapted to the climate by hibernating in the winter.</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12</a:t>
            </a:fld>
            <a:endParaRPr lang="en-US" dirty="0"/>
          </a:p>
        </p:txBody>
      </p:sp>
    </p:spTree>
    <p:extLst>
      <p:ext uri="{BB962C8B-B14F-4D97-AF65-F5344CB8AC3E}">
        <p14:creationId xmlns:p14="http://schemas.microsoft.com/office/powerpoint/2010/main" val="378945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In the fall, the leaves change their color and then fall from the tree as temperatures and precipitation drop.  Photo by US Forest Service</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Deciduous forests are very diverse.  Animals that live in this habitat must be able to adapt to the changing seasons.  Some animals in this habitat migrate or hibernate in the winter.  Wildlife species include insects, spiders, frogs, turtles, hawks, eagles, owls, white-tailed deer, and more.</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The red bat roosts in deciduous forests, hanging from branches.  When the bat curls its wings around its body, it blends in well with the surrounding leaves.  </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13</a:t>
            </a:fld>
            <a:endParaRPr lang="en-US" dirty="0"/>
          </a:p>
        </p:txBody>
      </p:sp>
    </p:spTree>
    <p:extLst>
      <p:ext uri="{BB962C8B-B14F-4D97-AF65-F5344CB8AC3E}">
        <p14:creationId xmlns:p14="http://schemas.microsoft.com/office/powerpoint/2010/main" val="262823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In a coniferous forest, evergreen conifers dominate the vegetation, while some may be a mix of conifers and broadleaf deciduous trees.  Many species of tree inhabit</a:t>
            </a:r>
            <a:r>
              <a:rPr lang="en-US" sz="1200" kern="1200" baseline="0" dirty="0" smtClean="0">
                <a:solidFill>
                  <a:schemeClr val="tx1"/>
                </a:solidFill>
                <a:effectLst/>
                <a:latin typeface="Times New Roman" pitchFamily="18" charset="0"/>
                <a:ea typeface="+mn-ea"/>
                <a:cs typeface="+mn-cs"/>
              </a:rPr>
              <a:t> these forests such as pine, spruce, fir, cedar, and hemlock.  </a:t>
            </a:r>
            <a:r>
              <a:rPr lang="en-US" sz="1200" kern="1200" dirty="0" smtClean="0">
                <a:solidFill>
                  <a:schemeClr val="tx1"/>
                </a:solidFill>
                <a:effectLst/>
                <a:latin typeface="Times New Roman" pitchFamily="18" charset="0"/>
                <a:ea typeface="+mn-ea"/>
                <a:cs typeface="+mn-cs"/>
              </a:rPr>
              <a:t>Pine forests tend to have a closed canopy and relatively little understory vegetation. </a:t>
            </a:r>
            <a:r>
              <a:rPr lang="en-US" sz="1200" kern="1200" dirty="0" err="1" smtClean="0">
                <a:solidFill>
                  <a:schemeClr val="tx1"/>
                </a:solidFill>
                <a:effectLst/>
                <a:latin typeface="Times New Roman" pitchFamily="18" charset="0"/>
                <a:ea typeface="+mn-ea"/>
                <a:cs typeface="+mn-cs"/>
              </a:rPr>
              <a:t>Brackenfern</a:t>
            </a:r>
            <a:r>
              <a:rPr lang="en-US" sz="1200"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Pteridium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aquilinum</a:t>
            </a:r>
            <a:r>
              <a:rPr lang="en-US" sz="1200" kern="1200" dirty="0" smtClean="0">
                <a:solidFill>
                  <a:schemeClr val="tx1"/>
                </a:solidFill>
                <a:effectLst/>
                <a:latin typeface="Times New Roman" pitchFamily="18" charset="0"/>
                <a:ea typeface="+mn-ea"/>
                <a:cs typeface="+mn-cs"/>
              </a:rPr>
              <a:t>) seen here is one plant that does well in dense pine forests.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14</a:t>
            </a:fld>
            <a:endParaRPr lang="en-US" dirty="0"/>
          </a:p>
        </p:txBody>
      </p:sp>
    </p:spTree>
    <p:extLst>
      <p:ext uri="{BB962C8B-B14F-4D97-AF65-F5344CB8AC3E}">
        <p14:creationId xmlns:p14="http://schemas.microsoft.com/office/powerpoint/2010/main" val="419689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Some coniferous forests may be a mix of conifers and broadleaf deciduous trees. </a:t>
            </a:r>
            <a:r>
              <a:rPr lang="en-US" sz="1200" kern="1200" baseline="0" dirty="0" smtClean="0">
                <a:solidFill>
                  <a:schemeClr val="tx1"/>
                </a:solidFill>
                <a:effectLst/>
                <a:latin typeface="Times New Roman" pitchFamily="18" charset="0"/>
                <a:ea typeface="+mn-ea"/>
                <a:cs typeface="+mn-cs"/>
              </a:rPr>
              <a:t>  Coniferous forests are typically found in northern US and at higher elevations in mountains.  </a:t>
            </a:r>
            <a:r>
              <a:rPr lang="en-US" sz="1200" kern="1200" dirty="0" smtClean="0">
                <a:solidFill>
                  <a:schemeClr val="tx1"/>
                </a:solidFill>
                <a:effectLst/>
                <a:latin typeface="Times New Roman" pitchFamily="18" charset="0"/>
                <a:ea typeface="+mn-ea"/>
                <a:cs typeface="+mn-cs"/>
              </a:rPr>
              <a:t>A pine forest in the </a:t>
            </a:r>
            <a:r>
              <a:rPr lang="en-US" sz="1200" kern="1200" dirty="0" err="1" smtClean="0">
                <a:solidFill>
                  <a:schemeClr val="tx1"/>
                </a:solidFill>
                <a:effectLst/>
                <a:latin typeface="Times New Roman" pitchFamily="18" charset="0"/>
                <a:ea typeface="+mn-ea"/>
                <a:cs typeface="+mn-cs"/>
              </a:rPr>
              <a:t>Pinaleno</a:t>
            </a:r>
            <a:r>
              <a:rPr lang="en-US" sz="1200" kern="1200" dirty="0" smtClean="0">
                <a:solidFill>
                  <a:schemeClr val="tx1"/>
                </a:solidFill>
                <a:effectLst/>
                <a:latin typeface="Times New Roman" pitchFamily="18" charset="0"/>
                <a:ea typeface="+mn-ea"/>
                <a:cs typeface="+mn-cs"/>
              </a:rPr>
              <a:t> Mountains.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Cool animals like shrews, voles, martens, moose, lynx,</a:t>
            </a:r>
            <a:r>
              <a:rPr lang="en-US" sz="1200" kern="1200" baseline="0" dirty="0" smtClean="0">
                <a:solidFill>
                  <a:schemeClr val="tx1"/>
                </a:solidFill>
                <a:effectLst/>
                <a:latin typeface="Times New Roman" pitchFamily="18" charset="0"/>
                <a:ea typeface="+mn-ea"/>
                <a:cs typeface="+mn-cs"/>
              </a:rPr>
              <a:t> and wolves live in coniferous forests.</a:t>
            </a: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15</a:t>
            </a:fld>
            <a:endParaRPr lang="en-US" dirty="0"/>
          </a:p>
        </p:txBody>
      </p:sp>
    </p:spTree>
    <p:extLst>
      <p:ext uri="{BB962C8B-B14F-4D97-AF65-F5344CB8AC3E}">
        <p14:creationId xmlns:p14="http://schemas.microsoft.com/office/powerpoint/2010/main" val="606348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hoary bat uses</a:t>
            </a:r>
            <a:r>
              <a:rPr lang="en-US" baseline="0" dirty="0" smtClean="0"/>
              <a:t> both deciduous and coniferous forests.  In this photo, a hoary bat is preparing to hang from the branch of a conifer.  Look at that beautiful fur!</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16</a:t>
            </a:fld>
            <a:endParaRPr lang="en-US" dirty="0"/>
          </a:p>
        </p:txBody>
      </p:sp>
    </p:spTree>
    <p:extLst>
      <p:ext uri="{BB962C8B-B14F-4D97-AF65-F5344CB8AC3E}">
        <p14:creationId xmlns:p14="http://schemas.microsoft.com/office/powerpoint/2010/main" val="329357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Deserts are habitats that receive very little rain</a:t>
            </a:r>
            <a:r>
              <a:rPr lang="en-US" sz="1200" kern="1200" baseline="0" dirty="0" smtClean="0">
                <a:solidFill>
                  <a:schemeClr val="tx1"/>
                </a:solidFill>
                <a:effectLst/>
                <a:latin typeface="Times New Roman" pitchFamily="18" charset="0"/>
                <a:ea typeface="+mn-ea"/>
                <a:cs typeface="+mn-cs"/>
              </a:rPr>
              <a:t> (typically less than 10 inches a year). Deserts not only have low rainfall, they also are characterized by a high rate of water loss from the ground (evaporation) and through plants (transpiration).  About 1/3 of the Earth’s land surface is desert.  These arid regions are called deserts because they are dry.  They may be hot or cold.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You can see several</a:t>
            </a:r>
            <a:r>
              <a:rPr lang="en-US" sz="1200" kern="1200" baseline="0" dirty="0" smtClean="0">
                <a:solidFill>
                  <a:schemeClr val="tx1"/>
                </a:solidFill>
                <a:effectLst/>
                <a:latin typeface="Times New Roman" pitchFamily="18" charset="0"/>
                <a:ea typeface="+mn-ea"/>
                <a:cs typeface="+mn-cs"/>
              </a:rPr>
              <a:t> cacti and thorny bushes in this photo.   Much of the southwestern United States is arid.  The Desert Southwest includes the warm deserts of California, Arizona, New Mexico, and Texas. </a:t>
            </a:r>
            <a:endParaRPr lang="en-US" sz="1200" kern="1200" dirty="0" smtClean="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2</a:t>
            </a:fld>
            <a:endParaRPr lang="en-US" dirty="0"/>
          </a:p>
        </p:txBody>
      </p:sp>
    </p:spTree>
    <p:extLst>
      <p:ext uri="{BB962C8B-B14F-4D97-AF65-F5344CB8AC3E}">
        <p14:creationId xmlns:p14="http://schemas.microsoft.com/office/powerpoint/2010/main" val="397241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Cacti are a common sight in deserts.  Pictured</a:t>
            </a:r>
            <a:r>
              <a:rPr lang="en-US" sz="1200" kern="1200" baseline="0" dirty="0" smtClean="0">
                <a:solidFill>
                  <a:schemeClr val="tx1"/>
                </a:solidFill>
                <a:effectLst/>
                <a:latin typeface="Times New Roman" pitchFamily="18" charset="0"/>
                <a:ea typeface="+mn-ea"/>
                <a:cs typeface="+mn-cs"/>
              </a:rPr>
              <a:t> on the left is a k</a:t>
            </a:r>
            <a:r>
              <a:rPr lang="en-US" sz="1200" kern="1200" dirty="0" smtClean="0">
                <a:solidFill>
                  <a:schemeClr val="tx1"/>
                </a:solidFill>
                <a:effectLst/>
                <a:latin typeface="Times New Roman" pitchFamily="18" charset="0"/>
                <a:ea typeface="+mn-ea"/>
                <a:cs typeface="+mn-cs"/>
              </a:rPr>
              <a:t>ingcup cactus (</a:t>
            </a:r>
            <a:r>
              <a:rPr lang="en-US" sz="1200" i="1" kern="1200" dirty="0" err="1" smtClean="0">
                <a:solidFill>
                  <a:schemeClr val="tx1"/>
                </a:solidFill>
                <a:effectLst/>
                <a:latin typeface="Times New Roman" pitchFamily="18" charset="0"/>
                <a:ea typeface="+mn-ea"/>
                <a:cs typeface="+mn-cs"/>
              </a:rPr>
              <a:t>Echinocereus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triglochidiatus</a:t>
            </a:r>
            <a:r>
              <a:rPr lang="en-US" sz="1200" kern="1200" dirty="0" smtClean="0">
                <a:solidFill>
                  <a:schemeClr val="tx1"/>
                </a:solidFill>
                <a:effectLst/>
                <a:latin typeface="Times New Roman" pitchFamily="18" charset="0"/>
                <a:ea typeface="+mn-ea"/>
                <a:cs typeface="+mn-cs"/>
              </a:rPr>
              <a:t>). Photo by Robert </a:t>
            </a:r>
            <a:r>
              <a:rPr lang="en-US" sz="1200" kern="1200" dirty="0" err="1" smtClean="0">
                <a:solidFill>
                  <a:schemeClr val="tx1"/>
                </a:solidFill>
                <a:effectLst/>
                <a:latin typeface="Times New Roman" pitchFamily="18" charset="0"/>
                <a:ea typeface="+mn-ea"/>
                <a:cs typeface="+mn-cs"/>
              </a:rPr>
              <a:t>Sivinski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CalPhotos</a:t>
            </a:r>
            <a:r>
              <a:rPr lang="en-US" sz="1200" kern="1200" dirty="0" smtClean="0">
                <a:solidFill>
                  <a:schemeClr val="tx1"/>
                </a:solidFill>
                <a:effectLst/>
                <a:latin typeface="Times New Roman" pitchFamily="18" charset="0"/>
                <a:ea typeface="+mn-ea"/>
                <a:cs typeface="+mn-cs"/>
              </a:rPr>
              <a:t>.  On the right is a prickly pear cactus (</a:t>
            </a:r>
            <a:r>
              <a:rPr lang="en-US" sz="1200" kern="1200" dirty="0" err="1" smtClean="0">
                <a:solidFill>
                  <a:schemeClr val="tx1"/>
                </a:solidFill>
                <a:effectLst/>
                <a:latin typeface="Times New Roman" pitchFamily="18" charset="0"/>
                <a:ea typeface="+mn-ea"/>
                <a:cs typeface="+mn-cs"/>
              </a:rPr>
              <a:t>Opuntia</a:t>
            </a:r>
            <a:r>
              <a:rPr lang="en-US" sz="1200" kern="1200" dirty="0" smtClean="0">
                <a:solidFill>
                  <a:schemeClr val="tx1"/>
                </a:solidFill>
                <a:effectLst/>
                <a:latin typeface="Times New Roman" pitchFamily="18" charset="0"/>
                <a:ea typeface="+mn-ea"/>
                <a:cs typeface="+mn-cs"/>
              </a:rPr>
              <a:t> sp.).  Photo by Cynthia</a:t>
            </a:r>
            <a:r>
              <a:rPr lang="en-US" sz="1200" kern="1200" baseline="0" dirty="0" smtClean="0">
                <a:solidFill>
                  <a:schemeClr val="tx1"/>
                </a:solidFill>
                <a:effectLst/>
                <a:latin typeface="Times New Roman" pitchFamily="18" charset="0"/>
                <a:ea typeface="+mn-ea"/>
                <a:cs typeface="+mn-cs"/>
              </a:rPr>
              <a:t> Sandeno, US Forest Service.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Cacti and other plants have developed special adaptations to be able to live in such arid habitats.  Cacti have a thick waxy outer layer to keep all the water from evaporating.    They also grow sharp needles and stickers to protect themselves against animals.</a:t>
            </a:r>
            <a:endParaRPr lang="en-US" sz="1200" kern="1200" dirty="0" smtClean="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3</a:t>
            </a:fld>
            <a:endParaRPr lang="en-US" dirty="0"/>
          </a:p>
        </p:txBody>
      </p:sp>
    </p:spTree>
    <p:extLst>
      <p:ext uri="{BB962C8B-B14F-4D97-AF65-F5344CB8AC3E}">
        <p14:creationId xmlns:p14="http://schemas.microsoft.com/office/powerpoint/2010/main" val="174267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Bracken Cave, located just north of San Antonio, Texas, is home to about 15- 20 million Mexican free-tailed bats.  You</a:t>
            </a:r>
            <a:r>
              <a:rPr lang="en-US" sz="1200" kern="1200" baseline="0" dirty="0" smtClean="0">
                <a:solidFill>
                  <a:schemeClr val="tx1"/>
                </a:solidFill>
                <a:effectLst/>
                <a:latin typeface="Times New Roman" pitchFamily="18" charset="0"/>
                <a:ea typeface="+mn-ea"/>
                <a:cs typeface="+mn-cs"/>
              </a:rPr>
              <a:t> can see the bats starting to emerge from the cave entrance.   Other animals of the southwest desert include collared lizards, fence lizards, rattlesnakes, scorpions, coyotes, and more.  Photo by Cynthia Sandeno, US Forest Service.</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4</a:t>
            </a:fld>
            <a:endParaRPr lang="en-US" dirty="0"/>
          </a:p>
        </p:txBody>
      </p:sp>
    </p:spTree>
    <p:extLst>
      <p:ext uri="{BB962C8B-B14F-4D97-AF65-F5344CB8AC3E}">
        <p14:creationId xmlns:p14="http://schemas.microsoft.com/office/powerpoint/2010/main" val="164553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pallid bat can be found in .  They feed</a:t>
            </a:r>
            <a:r>
              <a:rPr lang="en-US" baseline="0" dirty="0" smtClean="0"/>
              <a:t> on scorpions, centipedes, crickets, and a variety of other large, ground-dwelling insects.  They pick their prey off the ground or off of vegetation.  Because the pallid bat is not dependent on water for finding insects or for drinking, it can be found in more extreme desert habitats.</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5</a:t>
            </a:fld>
            <a:endParaRPr lang="en-US" dirty="0"/>
          </a:p>
        </p:txBody>
      </p:sp>
    </p:spTree>
    <p:extLst>
      <p:ext uri="{BB962C8B-B14F-4D97-AF65-F5344CB8AC3E}">
        <p14:creationId xmlns:p14="http://schemas.microsoft.com/office/powerpoint/2010/main" val="31370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Grasslands are communities</a:t>
            </a:r>
            <a:r>
              <a:rPr lang="en-US" sz="1200" kern="1200" baseline="0" dirty="0" smtClean="0">
                <a:solidFill>
                  <a:schemeClr val="tx1"/>
                </a:solidFill>
                <a:effectLst/>
                <a:latin typeface="Times New Roman" pitchFamily="18" charset="0"/>
                <a:ea typeface="+mn-ea"/>
                <a:cs typeface="+mn-cs"/>
              </a:rPr>
              <a:t> dominated by grasses. Shrubs and trees are usually absent. While grasslands were thought to cover about ¼ of the earth’s surface, less than 2% of native prairie remains today.</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6</a:t>
            </a:fld>
            <a:endParaRPr lang="en-US" dirty="0"/>
          </a:p>
        </p:txBody>
      </p:sp>
    </p:spTree>
    <p:extLst>
      <p:ext uri="{BB962C8B-B14F-4D97-AF65-F5344CB8AC3E}">
        <p14:creationId xmlns:p14="http://schemas.microsoft.com/office/powerpoint/2010/main" val="3090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Times New Roman" pitchFamily="18" charset="0"/>
                <a:ea typeface="+mn-ea"/>
                <a:cs typeface="+mn-cs"/>
              </a:rPr>
              <a:t>Grasslands are also called prairies which is a term that derives from a word French trappers and explorers gave to the sea of grass they encountered in the center of North America.   Grasslands are very diverse habitats and containing many flowering plants.</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7</a:t>
            </a:fld>
            <a:endParaRPr lang="en-US" dirty="0"/>
          </a:p>
        </p:txBody>
      </p:sp>
    </p:spTree>
    <p:extLst>
      <p:ext uri="{BB962C8B-B14F-4D97-AF65-F5344CB8AC3E}">
        <p14:creationId xmlns:p14="http://schemas.microsoft.com/office/powerpoint/2010/main" val="164809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Historically, grasslands were teeming with wildlife such as bison herds, elk, pronghorn antelope, prairie dogs, jackrabbits, and ground squirrels.  In the Midwestern United States,</a:t>
            </a:r>
            <a:r>
              <a:rPr lang="en-US" sz="1200" kern="1200" baseline="0" dirty="0" smtClean="0">
                <a:solidFill>
                  <a:schemeClr val="tx1"/>
                </a:solidFill>
                <a:effectLst/>
                <a:latin typeface="Times New Roman" pitchFamily="18" charset="0"/>
                <a:ea typeface="+mn-ea"/>
                <a:cs typeface="+mn-cs"/>
              </a:rPr>
              <a:t> grasslands are being restored.  On the Midewin National Tallgrass Prairie, just south of Chicago, IL, Bison have recently been reintroduced to help manage the habitat (2016).</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8</a:t>
            </a:fld>
            <a:endParaRPr lang="en-US" dirty="0"/>
          </a:p>
        </p:txBody>
      </p:sp>
    </p:spTree>
    <p:extLst>
      <p:ext uri="{BB962C8B-B14F-4D97-AF65-F5344CB8AC3E}">
        <p14:creationId xmlns:p14="http://schemas.microsoft.com/office/powerpoint/2010/main" val="137572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Chaparral is a plant community </a:t>
            </a:r>
            <a:r>
              <a:rPr lang="en-US" dirty="0" smtClean="0">
                <a:effectLst/>
              </a:rPr>
              <a:t>characterized by open, low-growing woody vegetation-</a:t>
            </a:r>
            <a:r>
              <a:rPr lang="en-US" baseline="0" dirty="0" smtClean="0">
                <a:effectLst/>
              </a:rPr>
              <a:t> usually shrubs and small trees.  Chaparral is a semi-arid, shrub dominated community with dry-loving, woody plants that is shaped by summer drought, mild, wet winters, and infrequent fires.  This habitat is found in lower northern, central, and southern California (west coast of the U.S.)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effectLst/>
              </a:rPr>
              <a:t>This is a photo of </a:t>
            </a:r>
            <a:r>
              <a:rPr lang="en-US" dirty="0" smtClean="0">
                <a:effectLst/>
              </a:rPr>
              <a:t>chaparral in the Trabuco Ranger District of the Cleveland National Forest.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California condor, spotted skunk, kangaroo rat, California gnatcatcher, and Yuma </a:t>
            </a:r>
            <a:r>
              <a:rPr lang="en-US" sz="1200" kern="1200" dirty="0" err="1" smtClean="0">
                <a:solidFill>
                  <a:schemeClr val="tx1"/>
                </a:solidFill>
                <a:effectLst/>
                <a:latin typeface="Times New Roman" pitchFamily="18" charset="0"/>
                <a:ea typeface="+mn-ea"/>
                <a:cs typeface="+mn-cs"/>
              </a:rPr>
              <a:t>myotis</a:t>
            </a:r>
            <a:r>
              <a:rPr lang="en-US" sz="1200" kern="1200" dirty="0" smtClean="0">
                <a:solidFill>
                  <a:schemeClr val="tx1"/>
                </a:solidFill>
                <a:effectLst/>
                <a:latin typeface="Times New Roman" pitchFamily="18" charset="0"/>
                <a:ea typeface="+mn-ea"/>
                <a:cs typeface="+mn-cs"/>
              </a:rPr>
              <a:t> are found in chaparral habitat.</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9</a:t>
            </a:fld>
            <a:endParaRPr lang="en-US" dirty="0"/>
          </a:p>
        </p:txBody>
      </p:sp>
    </p:spTree>
    <p:extLst>
      <p:ext uri="{BB962C8B-B14F-4D97-AF65-F5344CB8AC3E}">
        <p14:creationId xmlns:p14="http://schemas.microsoft.com/office/powerpoint/2010/main" val="29692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0"/>
            <a:ext cx="77724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bwMode="auto">
          <a:xfrm>
            <a:off x="7010400" y="6096000"/>
            <a:ext cx="1828800" cy="609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ransition spd="med">
    <p:pull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med">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ransition spd="med">
    <p:pull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pull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0" r:id="rId2"/>
    <p:sldLayoutId id="2147483655" r:id="rId3"/>
    <p:sldLayoutId id="2147483656" r:id="rId4"/>
  </p:sldLayoutIdLst>
  <p:transition spd="med">
    <p:pull dir="rd"/>
  </p:transition>
  <p:txStyles>
    <p:titleStyle>
      <a:lvl1pPr algn="l" rtl="0" eaLnBrk="0" fontAlgn="base" hangingPunct="0">
        <a:spcBef>
          <a:spcPct val="0"/>
        </a:spcBef>
        <a:spcAft>
          <a:spcPct val="0"/>
        </a:spcAft>
        <a:defRPr sz="4400">
          <a:solidFill>
            <a:srgbClr val="DDDDDD"/>
          </a:solidFill>
          <a:latin typeface="+mj-lt"/>
          <a:ea typeface="+mj-ea"/>
          <a:cs typeface="+mj-cs"/>
        </a:defRPr>
      </a:lvl1pPr>
      <a:lvl2pPr algn="l" rtl="0" eaLnBrk="0" fontAlgn="base" hangingPunct="0">
        <a:spcBef>
          <a:spcPct val="0"/>
        </a:spcBef>
        <a:spcAft>
          <a:spcPct val="0"/>
        </a:spcAft>
        <a:defRPr sz="4400">
          <a:solidFill>
            <a:srgbClr val="DDDDDD"/>
          </a:solidFill>
          <a:latin typeface="Lucida Calligraphy" pitchFamily="66" charset="0"/>
        </a:defRPr>
      </a:lvl2pPr>
      <a:lvl3pPr algn="l" rtl="0" eaLnBrk="0" fontAlgn="base" hangingPunct="0">
        <a:spcBef>
          <a:spcPct val="0"/>
        </a:spcBef>
        <a:spcAft>
          <a:spcPct val="0"/>
        </a:spcAft>
        <a:defRPr sz="4400">
          <a:solidFill>
            <a:srgbClr val="DDDDDD"/>
          </a:solidFill>
          <a:latin typeface="Lucida Calligraphy" pitchFamily="66" charset="0"/>
        </a:defRPr>
      </a:lvl3pPr>
      <a:lvl4pPr algn="l" rtl="0" eaLnBrk="0" fontAlgn="base" hangingPunct="0">
        <a:spcBef>
          <a:spcPct val="0"/>
        </a:spcBef>
        <a:spcAft>
          <a:spcPct val="0"/>
        </a:spcAft>
        <a:defRPr sz="4400">
          <a:solidFill>
            <a:srgbClr val="DDDDDD"/>
          </a:solidFill>
          <a:latin typeface="Lucida Calligraphy" pitchFamily="66" charset="0"/>
        </a:defRPr>
      </a:lvl4pPr>
      <a:lvl5pPr algn="l" rtl="0" eaLnBrk="0" fontAlgn="base" hangingPunct="0">
        <a:spcBef>
          <a:spcPct val="0"/>
        </a:spcBef>
        <a:spcAft>
          <a:spcPct val="0"/>
        </a:spcAft>
        <a:defRPr sz="4400">
          <a:solidFill>
            <a:srgbClr val="DDDDDD"/>
          </a:solidFill>
          <a:latin typeface="Lucida Calligraphy" pitchFamily="66" charset="0"/>
        </a:defRPr>
      </a:lvl5pPr>
      <a:lvl6pPr marL="457200" algn="l" rtl="0" eaLnBrk="0" fontAlgn="base" hangingPunct="0">
        <a:spcBef>
          <a:spcPct val="0"/>
        </a:spcBef>
        <a:spcAft>
          <a:spcPct val="0"/>
        </a:spcAft>
        <a:defRPr sz="4400">
          <a:solidFill>
            <a:srgbClr val="DDDDDD"/>
          </a:solidFill>
          <a:latin typeface="Lucida Calligraphy" pitchFamily="66" charset="0"/>
        </a:defRPr>
      </a:lvl6pPr>
      <a:lvl7pPr marL="914400" algn="l" rtl="0" eaLnBrk="0" fontAlgn="base" hangingPunct="0">
        <a:spcBef>
          <a:spcPct val="0"/>
        </a:spcBef>
        <a:spcAft>
          <a:spcPct val="0"/>
        </a:spcAft>
        <a:defRPr sz="4400">
          <a:solidFill>
            <a:srgbClr val="DDDDDD"/>
          </a:solidFill>
          <a:latin typeface="Lucida Calligraphy" pitchFamily="66" charset="0"/>
        </a:defRPr>
      </a:lvl7pPr>
      <a:lvl8pPr marL="1371600" algn="l" rtl="0" eaLnBrk="0" fontAlgn="base" hangingPunct="0">
        <a:spcBef>
          <a:spcPct val="0"/>
        </a:spcBef>
        <a:spcAft>
          <a:spcPct val="0"/>
        </a:spcAft>
        <a:defRPr sz="4400">
          <a:solidFill>
            <a:srgbClr val="DDDDDD"/>
          </a:solidFill>
          <a:latin typeface="Lucida Calligraphy" pitchFamily="66" charset="0"/>
        </a:defRPr>
      </a:lvl8pPr>
      <a:lvl9pPr marL="1828800" algn="l" rtl="0" eaLnBrk="0" fontAlgn="base" hangingPunct="0">
        <a:spcBef>
          <a:spcPct val="0"/>
        </a:spcBef>
        <a:spcAft>
          <a:spcPct val="0"/>
        </a:spcAft>
        <a:defRPr sz="4400">
          <a:solidFill>
            <a:srgbClr val="DDDDDD"/>
          </a:solidFill>
          <a:latin typeface="Lucida Calligraphy" pitchFamily="66" charset="0"/>
        </a:defRPr>
      </a:lvl9pPr>
    </p:titleStyle>
    <p:bodyStyle>
      <a:lvl1pPr marL="342900" indent="-342900" algn="l" rtl="0" eaLnBrk="0" fontAlgn="base" hangingPunct="0">
        <a:spcBef>
          <a:spcPct val="20000"/>
        </a:spcBef>
        <a:spcAft>
          <a:spcPct val="0"/>
        </a:spcAft>
        <a:buSzPct val="75000"/>
        <a:buBlip>
          <a:blip r:embed="rId6"/>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cmsandeno@fs.fed.us"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5" name="Text Box 13"/>
          <p:cNvSpPr txBox="1">
            <a:spLocks noChangeArrowheads="1"/>
          </p:cNvSpPr>
          <p:nvPr/>
        </p:nvSpPr>
        <p:spPr bwMode="auto">
          <a:xfrm>
            <a:off x="4876800" y="5507652"/>
            <a:ext cx="4648200" cy="400110"/>
          </a:xfrm>
          <a:prstGeom prst="rect">
            <a:avLst/>
          </a:prstGeom>
          <a:noFill/>
          <a:ln w="9525">
            <a:noFill/>
            <a:miter lim="800000"/>
            <a:headEnd/>
            <a:tailEnd/>
          </a:ln>
          <a:effectLst/>
        </p:spPr>
        <p:txBody>
          <a:bodyPr>
            <a:spAutoFit/>
          </a:bodyPr>
          <a:lstStyle/>
          <a:p>
            <a:pPr>
              <a:spcBef>
                <a:spcPct val="50000"/>
              </a:spcBef>
            </a:pPr>
            <a:endParaRPr lang="en-US" sz="2000" dirty="0" smtClean="0">
              <a:solidFill>
                <a:srgbClr val="FFFFCC"/>
              </a:solidFill>
              <a:latin typeface="Papyrus" pitchFamily="66" charset="0"/>
            </a:endParaRPr>
          </a:p>
        </p:txBody>
      </p:sp>
      <p:sp>
        <p:nvSpPr>
          <p:cNvPr id="15" name="Text Box 13"/>
          <p:cNvSpPr txBox="1">
            <a:spLocks noChangeArrowheads="1"/>
          </p:cNvSpPr>
          <p:nvPr/>
        </p:nvSpPr>
        <p:spPr bwMode="auto">
          <a:xfrm>
            <a:off x="4876800" y="326975"/>
            <a:ext cx="4038600" cy="2720938"/>
          </a:xfrm>
          <a:prstGeom prst="rect">
            <a:avLst/>
          </a:prstGeom>
          <a:noFill/>
          <a:ln w="9525">
            <a:noFill/>
            <a:miter lim="800000"/>
            <a:headEnd/>
            <a:tailEnd/>
          </a:ln>
          <a:effectLst/>
        </p:spPr>
        <p:txBody>
          <a:bodyPr wrap="square">
            <a:spAutoFit/>
          </a:bodyPr>
          <a:lstStyle/>
          <a:p>
            <a:pPr algn="ctr">
              <a:lnSpc>
                <a:spcPct val="114000"/>
              </a:lnSpc>
            </a:pPr>
            <a:r>
              <a:rPr lang="en-US" sz="3800" dirty="0" smtClean="0">
                <a:solidFill>
                  <a:srgbClr val="AD90FE"/>
                </a:solidFill>
                <a:latin typeface="Constantia" panose="02030602050306030303" pitchFamily="18" charset="0"/>
              </a:rPr>
              <a:t>Neighborhood Bats – Predicting Species Occurrence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727" y="5810250"/>
            <a:ext cx="1464273" cy="10477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751" t="4189" r="4793" b="14737"/>
          <a:stretch/>
        </p:blipFill>
        <p:spPr>
          <a:xfrm>
            <a:off x="0" y="326975"/>
            <a:ext cx="5089358" cy="6248400"/>
          </a:xfrm>
          <a:prstGeom prst="rect">
            <a:avLst/>
          </a:prstGeom>
          <a:ln>
            <a:noFill/>
          </a:ln>
          <a:effectLst>
            <a:softEdge rad="112500"/>
          </a:effectLst>
        </p:spPr>
      </p:pic>
      <p:sp>
        <p:nvSpPr>
          <p:cNvPr id="7" name="TextBox 12"/>
          <p:cNvSpPr txBox="1">
            <a:spLocks noChangeArrowheads="1"/>
          </p:cNvSpPr>
          <p:nvPr/>
        </p:nvSpPr>
        <p:spPr bwMode="auto">
          <a:xfrm>
            <a:off x="5029200" y="3177136"/>
            <a:ext cx="399027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FFFFFF"/>
                </a:solidFill>
                <a:latin typeface="Constantia" panose="02030602050306030303" pitchFamily="18" charset="0"/>
              </a:rPr>
              <a:t>Educators and students: you are welcome to use the images in this presentation in schools or other educational venues.  The photos are the ownership of many individuals and </a:t>
            </a:r>
            <a:r>
              <a:rPr lang="en-US" altLang="en-US" sz="1600" dirty="0">
                <a:solidFill>
                  <a:srgbClr val="AD90FE"/>
                </a:solidFill>
                <a:latin typeface="Constantia" panose="02030602050306030303" pitchFamily="18" charset="0"/>
              </a:rPr>
              <a:t>should not be used outside of this presentation without </a:t>
            </a:r>
            <a:r>
              <a:rPr lang="en-US" altLang="en-US" sz="1600" dirty="0" smtClean="0">
                <a:solidFill>
                  <a:srgbClr val="AD90FE"/>
                </a:solidFill>
                <a:latin typeface="Constantia" panose="02030602050306030303" pitchFamily="18" charset="0"/>
              </a:rPr>
              <a:t>written </a:t>
            </a:r>
            <a:r>
              <a:rPr lang="en-US" altLang="en-US" sz="1600" dirty="0">
                <a:solidFill>
                  <a:srgbClr val="AD90FE"/>
                </a:solidFill>
                <a:latin typeface="Constantia" panose="02030602050306030303" pitchFamily="18" charset="0"/>
              </a:rPr>
              <a:t>permission.</a:t>
            </a:r>
            <a:r>
              <a:rPr lang="en-US" altLang="en-US" sz="1600" dirty="0">
                <a:solidFill>
                  <a:srgbClr val="FFFFFF"/>
                </a:solidFill>
                <a:latin typeface="Constantia" panose="02030602050306030303" pitchFamily="18" charset="0"/>
              </a:rPr>
              <a:t> For such use, </a:t>
            </a:r>
            <a:r>
              <a:rPr lang="en-US" altLang="en-US" sz="1600" dirty="0" smtClean="0">
                <a:solidFill>
                  <a:srgbClr val="FFFFFF"/>
                </a:solidFill>
                <a:latin typeface="Constantia" panose="02030602050306030303" pitchFamily="18" charset="0"/>
              </a:rPr>
              <a:t>please contact Cynthia Sandeno at </a:t>
            </a:r>
            <a:r>
              <a:rPr lang="en-US" altLang="en-US" sz="1600" dirty="0">
                <a:solidFill>
                  <a:srgbClr val="FFFFFF"/>
                </a:solidFill>
                <a:latin typeface="Constantia" panose="02030602050306030303" pitchFamily="18" charset="0"/>
                <a:hlinkClick r:id="rId5"/>
              </a:rPr>
              <a:t>cmsandeno@fs.fed.us</a:t>
            </a:r>
            <a:r>
              <a:rPr lang="en-US" altLang="en-US" sz="1600" dirty="0">
                <a:solidFill>
                  <a:srgbClr val="FFFFFF"/>
                </a:solidFill>
                <a:latin typeface="Constantia" panose="02030602050306030303" pitchFamily="18" charset="0"/>
              </a:rPr>
              <a:t>.  These images should never be used or released for commercial use (for profit). </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3"/>
          <p:cNvSpPr txBox="1">
            <a:spLocks noChangeArrowheads="1"/>
          </p:cNvSpPr>
          <p:nvPr/>
        </p:nvSpPr>
        <p:spPr>
          <a:xfrm>
            <a:off x="-1838" y="76200"/>
            <a:ext cx="9144000" cy="942201"/>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tx1"/>
                </a:solidFill>
                <a:latin typeface="Constantia" panose="02030602050306030303" pitchFamily="18" charset="0"/>
                <a:cs typeface="Arial" pitchFamily="34" charset="0"/>
              </a:rPr>
              <a:t>Major North American Habitats – Chaparral and Oak Woodlands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8" name="Straight Connector 7"/>
          <p:cNvCxnSpPr/>
          <p:nvPr/>
        </p:nvCxnSpPr>
        <p:spPr bwMode="auto">
          <a:xfrm>
            <a:off x="-3675" y="1077003"/>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3709327"/>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002" t="11537" r="11663"/>
          <a:stretch/>
        </p:blipFill>
        <p:spPr>
          <a:xfrm>
            <a:off x="0" y="-1"/>
            <a:ext cx="9144000" cy="6858001"/>
          </a:xfrm>
          <a:prstGeom prst="rect">
            <a:avLst/>
          </a:prstGeom>
        </p:spPr>
      </p:pic>
      <p:sp>
        <p:nvSpPr>
          <p:cNvPr id="3" name="Rectangle 3"/>
          <p:cNvSpPr txBox="1">
            <a:spLocks noChangeArrowheads="1"/>
          </p:cNvSpPr>
          <p:nvPr/>
        </p:nvSpPr>
        <p:spPr>
          <a:xfrm>
            <a:off x="0" y="152400"/>
            <a:ext cx="9144000" cy="762000"/>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Mexican Free-tailed Bat</a:t>
            </a:r>
          </a:p>
          <a:p>
            <a:pPr marL="0" indent="0" algn="r" eaLnBrk="1" hangingPunct="1">
              <a:buFontTx/>
              <a:buNone/>
            </a:pPr>
            <a:r>
              <a:rPr lang="en-US" sz="1200" dirty="0" smtClean="0">
                <a:solidFill>
                  <a:schemeClr val="bg1"/>
                </a:solidFill>
                <a:latin typeface="Constantia" panose="02030602050306030303" pitchFamily="18" charset="0"/>
                <a:cs typeface="Arial" pitchFamily="34" charset="0"/>
              </a:rPr>
              <a:t>© Merlin D. Tuttle, Bat Conservation International</a:t>
            </a:r>
          </a:p>
          <a:p>
            <a:pPr marL="0" indent="0" algn="r" eaLnBrk="1" hangingPunct="1">
              <a:buFontTx/>
              <a:buNone/>
            </a:pPr>
            <a:r>
              <a:rPr lang="en-US" sz="1200" kern="1200" dirty="0" smtClean="0">
                <a:solidFill>
                  <a:schemeClr val="bg1"/>
                </a:solidFill>
                <a:latin typeface="Constantia" panose="02030602050306030303" pitchFamily="18" charset="0"/>
                <a:cs typeface="Arial" pitchFamily="34" charset="0"/>
              </a:rPr>
              <a:t>www.batcon.org</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793862839"/>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3"/>
          <p:cNvSpPr>
            <a:spLocks noGrp="1" noChangeArrowheads="1"/>
          </p:cNvSpPr>
          <p:nvPr>
            <p:ph type="body" idx="1"/>
          </p:nvPr>
        </p:nvSpPr>
        <p:spPr>
          <a:xfrm>
            <a:off x="0" y="5562600"/>
            <a:ext cx="9144000" cy="942201"/>
          </a:xfrm>
          <a:solidFill>
            <a:schemeClr val="bg2">
              <a:lumMod val="20000"/>
              <a:lumOff val="80000"/>
            </a:schemeClr>
          </a:solidFill>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Deciduous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829842222"/>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181600" y="206991"/>
            <a:ext cx="3962400" cy="1752600"/>
          </a:xfrm>
          <a:noFill/>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Deciduous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300" y="2286000"/>
            <a:ext cx="2667000" cy="3914862"/>
          </a:xfrm>
          <a:prstGeom prst="rect">
            <a:avLst/>
          </a:prstGeom>
        </p:spPr>
      </p:pic>
    </p:spTree>
    <p:extLst>
      <p:ext uri="{BB962C8B-B14F-4D97-AF65-F5344CB8AC3E}">
        <p14:creationId xmlns:p14="http://schemas.microsoft.com/office/powerpoint/2010/main" val="34837563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2"/>
            <a:ext cx="9144000" cy="6861412"/>
          </a:xfrm>
          <a:prstGeom prst="rect">
            <a:avLst/>
          </a:prstGeom>
        </p:spPr>
      </p:pic>
      <p:sp>
        <p:nvSpPr>
          <p:cNvPr id="7" name="Rectangle 3"/>
          <p:cNvSpPr txBox="1">
            <a:spLocks noChangeArrowheads="1"/>
          </p:cNvSpPr>
          <p:nvPr/>
        </p:nvSpPr>
        <p:spPr>
          <a:xfrm>
            <a:off x="0" y="6386899"/>
            <a:ext cx="9144000" cy="942201"/>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sz="3000" kern="1200" dirty="0" smtClean="0">
                <a:solidFill>
                  <a:schemeClr val="bg1"/>
                </a:solidFill>
                <a:latin typeface="Constantia" panose="02030602050306030303" pitchFamily="18" charset="0"/>
                <a:cs typeface="Arial" pitchFamily="34" charset="0"/>
              </a:rPr>
              <a:t>Major North American Habitats – Coniferous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8" name="Straight Connector 7"/>
          <p:cNvCxnSpPr/>
          <p:nvPr/>
        </p:nvCxnSpPr>
        <p:spPr bwMode="auto">
          <a:xfrm>
            <a:off x="8224" y="6172200"/>
            <a:ext cx="9144000" cy="381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00550190"/>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 y="0"/>
            <a:ext cx="9140325" cy="6858000"/>
          </a:xfrm>
          <a:prstGeom prst="rect">
            <a:avLst/>
          </a:prstGeom>
        </p:spPr>
      </p:pic>
      <p:sp>
        <p:nvSpPr>
          <p:cNvPr id="7" name="Rectangle 3"/>
          <p:cNvSpPr txBox="1">
            <a:spLocks noChangeArrowheads="1"/>
          </p:cNvSpPr>
          <p:nvPr/>
        </p:nvSpPr>
        <p:spPr>
          <a:xfrm>
            <a:off x="4112" y="5919211"/>
            <a:ext cx="9144000" cy="942201"/>
          </a:xfrm>
          <a:prstGeom prst="rect">
            <a:avLst/>
          </a:prstGeom>
          <a:solidFill>
            <a:srgbClr val="008000"/>
          </a:solidFill>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endParaRPr lang="en-US" sz="600" kern="1200" dirty="0" smtClean="0">
              <a:solidFill>
                <a:schemeClr val="bg1"/>
              </a:solidFill>
              <a:latin typeface="Constantia" panose="02030602050306030303" pitchFamily="18" charset="0"/>
              <a:cs typeface="Arial" pitchFamily="34" charset="0"/>
            </a:endParaRPr>
          </a:p>
          <a:p>
            <a:pPr marL="0" indent="0" algn="ctr" eaLnBrk="1" hangingPunct="1">
              <a:buFontTx/>
              <a:buNone/>
            </a:pPr>
            <a:r>
              <a:rPr lang="en-US" sz="3000" kern="1200" dirty="0" smtClean="0">
                <a:solidFill>
                  <a:schemeClr val="bg1"/>
                </a:solidFill>
                <a:latin typeface="Constantia" panose="02030602050306030303" pitchFamily="18" charset="0"/>
                <a:cs typeface="Arial" pitchFamily="34" charset="0"/>
              </a:rPr>
              <a:t>Major North American Habitats – Coniferous Forests</a:t>
            </a:r>
          </a:p>
          <a:p>
            <a:pPr marL="0" indent="0" algn="r" eaLnBrk="1" hangingPunct="1">
              <a:buFontTx/>
              <a:buNone/>
            </a:pPr>
            <a:r>
              <a:rPr lang="en-US" sz="1100" dirty="0" smtClean="0">
                <a:solidFill>
                  <a:schemeClr val="bg1"/>
                </a:solidFill>
                <a:latin typeface="Constantia" panose="02030602050306030303" pitchFamily="18" charset="0"/>
                <a:cs typeface="Arial" pitchFamily="34" charset="0"/>
              </a:rPr>
              <a:t>Photo by Charlie McDonald</a:t>
            </a:r>
            <a:endParaRPr lang="en-US" sz="1100" kern="1200" dirty="0" smtClean="0">
              <a:solidFill>
                <a:schemeClr val="bg1"/>
              </a:solidFill>
              <a:latin typeface="Constantia" panose="02030602050306030303" pitchFamily="18" charset="0"/>
              <a:cs typeface="Arial" pitchFamily="34" charset="0"/>
            </a:endParaRPr>
          </a:p>
          <a:p>
            <a:pPr algn="ctr" eaLnBrk="1" hangingPunct="1">
              <a:buFont typeface="Arial" pitchFamily="34" charset="0"/>
              <a:buChar char="•"/>
            </a:pPr>
            <a:endParaRPr lang="en-US" sz="2800" kern="1200" dirty="0" smtClean="0">
              <a:solidFill>
                <a:schemeClr val="bg1"/>
              </a:solidFill>
              <a:latin typeface="Arial" pitchFamily="34" charset="0"/>
              <a:cs typeface="Arial" pitchFamily="34" charset="0"/>
            </a:endParaRPr>
          </a:p>
          <a:p>
            <a:pPr algn="ctr" eaLnBrk="1" hangingPunct="1">
              <a:buFontTx/>
              <a:buNone/>
            </a:pPr>
            <a:endParaRPr lang="en-US" sz="1600" kern="1200" dirty="0" smtClean="0">
              <a:solidFill>
                <a:schemeClr val="bg1"/>
              </a:solidFill>
              <a:latin typeface="Arial" pitchFamily="34" charset="0"/>
              <a:cs typeface="Arial" pitchFamily="34" charset="0"/>
            </a:endParaRPr>
          </a:p>
          <a:p>
            <a:pPr algn="ctr"/>
            <a:endParaRPr lang="en-US" sz="2800" kern="0" dirty="0" smtClean="0">
              <a:solidFill>
                <a:schemeClr val="bg1"/>
              </a:solidFill>
            </a:endParaRPr>
          </a:p>
          <a:p>
            <a:pPr algn="ctr" eaLnBrk="1" hangingPunct="1">
              <a:buFontTx/>
              <a:buNone/>
            </a:pPr>
            <a:endParaRPr lang="en-US" sz="1600" kern="12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88347862"/>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147487" cy="6246019"/>
          </a:xfrm>
          <a:prstGeom prst="rect">
            <a:avLst/>
          </a:prstGeom>
        </p:spPr>
      </p:pic>
    </p:spTree>
    <p:extLst>
      <p:ext uri="{BB962C8B-B14F-4D97-AF65-F5344CB8AC3E}">
        <p14:creationId xmlns:p14="http://schemas.microsoft.com/office/powerpoint/2010/main" val="1891299806"/>
      </p:ext>
    </p:extLst>
  </p:cSld>
  <p:clrMapOvr>
    <a:masterClrMapping/>
  </p:clrMapOvr>
  <p:transition spd="med">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 y="0"/>
            <a:ext cx="9140325" cy="6858000"/>
          </a:xfrm>
          <a:prstGeom prst="rect">
            <a:avLst/>
          </a:prstGeom>
        </p:spPr>
      </p:pic>
      <p:sp>
        <p:nvSpPr>
          <p:cNvPr id="5123" name="Rectangle 3"/>
          <p:cNvSpPr>
            <a:spLocks noGrp="1" noChangeArrowheads="1"/>
          </p:cNvSpPr>
          <p:nvPr>
            <p:ph type="body" idx="1"/>
          </p:nvPr>
        </p:nvSpPr>
        <p:spPr>
          <a:xfrm>
            <a:off x="-36095" y="76200"/>
            <a:ext cx="9144000" cy="914400"/>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Charlie </a:t>
            </a:r>
            <a:r>
              <a:rPr lang="en-US" sz="1000" dirty="0" smtClean="0"/>
              <a:t>McDonald</a:t>
            </a:r>
            <a:endParaRPr lang="en-US" sz="1000" dirty="0"/>
          </a:p>
        </p:txBody>
      </p:sp>
    </p:spTree>
    <p:extLst>
      <p:ext uri="{BB962C8B-B14F-4D97-AF65-F5344CB8AC3E}">
        <p14:creationId xmlns:p14="http://schemas.microsoft.com/office/powerpoint/2010/main" val="1103170795"/>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249079"/>
            <a:ext cx="9144000" cy="762000"/>
          </a:xfrm>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Charlie </a:t>
            </a:r>
            <a:r>
              <a:rPr lang="en-US" sz="1000" dirty="0" smtClean="0"/>
              <a:t>McDonald</a:t>
            </a:r>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1" y="1271336"/>
            <a:ext cx="3441344" cy="4692742"/>
          </a:xfrm>
          <a:prstGeom prst="rect">
            <a:avLst/>
          </a:prstGeom>
        </p:spPr>
      </p:pic>
      <p:sp>
        <p:nvSpPr>
          <p:cNvPr id="5" name="TextBox 4"/>
          <p:cNvSpPr txBox="1"/>
          <p:nvPr/>
        </p:nvSpPr>
        <p:spPr>
          <a:xfrm>
            <a:off x="742951" y="6099580"/>
            <a:ext cx="3441343" cy="276999"/>
          </a:xfrm>
          <a:prstGeom prst="rect">
            <a:avLst/>
          </a:prstGeom>
          <a:noFill/>
        </p:spPr>
        <p:txBody>
          <a:bodyPr wrap="square" rtlCol="0">
            <a:spAutoFit/>
          </a:bodyPr>
          <a:lstStyle/>
          <a:p>
            <a:pPr algn="ctr"/>
            <a:r>
              <a:rPr lang="en-US" sz="1200" dirty="0">
                <a:solidFill>
                  <a:schemeClr val="bg1"/>
                </a:solidFill>
              </a:rPr>
              <a:t>Photo by Robert </a:t>
            </a:r>
            <a:r>
              <a:rPr lang="en-US" sz="1200" dirty="0" err="1">
                <a:solidFill>
                  <a:schemeClr val="bg1"/>
                </a:solidFill>
              </a:rPr>
              <a:t>Sivinski</a:t>
            </a:r>
            <a:r>
              <a:rPr lang="en-US" sz="1200" dirty="0">
                <a:solidFill>
                  <a:schemeClr val="bg1"/>
                </a:solidFill>
              </a:rPr>
              <a:t>, </a:t>
            </a:r>
            <a:r>
              <a:rPr lang="en-US" sz="1200" dirty="0" err="1">
                <a:solidFill>
                  <a:schemeClr val="bg1"/>
                </a:solidFill>
              </a:rPr>
              <a:t>CalPhotos</a:t>
            </a:r>
            <a:endParaRPr lang="en-US" sz="12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81497" y="2062103"/>
            <a:ext cx="4638556" cy="3105150"/>
          </a:xfrm>
          <a:prstGeom prst="rect">
            <a:avLst/>
          </a:prstGeom>
        </p:spPr>
      </p:pic>
      <p:sp>
        <p:nvSpPr>
          <p:cNvPr id="9" name="TextBox 8"/>
          <p:cNvSpPr txBox="1"/>
          <p:nvPr/>
        </p:nvSpPr>
        <p:spPr>
          <a:xfrm>
            <a:off x="4648200" y="6075517"/>
            <a:ext cx="3073066" cy="276999"/>
          </a:xfrm>
          <a:prstGeom prst="rect">
            <a:avLst/>
          </a:prstGeom>
          <a:noFill/>
        </p:spPr>
        <p:txBody>
          <a:bodyPr wrap="square" rtlCol="0">
            <a:spAutoFit/>
          </a:bodyPr>
          <a:lstStyle/>
          <a:p>
            <a:pPr algn="ctr"/>
            <a:r>
              <a:rPr lang="en-US" sz="1200" dirty="0">
                <a:solidFill>
                  <a:schemeClr val="bg1"/>
                </a:solidFill>
              </a:rPr>
              <a:t>Photo by </a:t>
            </a:r>
            <a:r>
              <a:rPr lang="en-US" sz="1200" dirty="0" smtClean="0">
                <a:solidFill>
                  <a:schemeClr val="bg1"/>
                </a:solidFill>
              </a:rPr>
              <a:t>Cynthia Sandeno, US Forest Service</a:t>
            </a:r>
            <a:endParaRPr lang="en-US" sz="1200" dirty="0">
              <a:solidFill>
                <a:schemeClr val="bg1"/>
              </a:solidFill>
            </a:endParaRPr>
          </a:p>
        </p:txBody>
      </p:sp>
    </p:spTree>
    <p:extLst>
      <p:ext uri="{BB962C8B-B14F-4D97-AF65-F5344CB8AC3E}">
        <p14:creationId xmlns:p14="http://schemas.microsoft.com/office/powerpoint/2010/main" val="2466533263"/>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0"/>
            <a:ext cx="10244667" cy="6858000"/>
          </a:xfrm>
          <a:prstGeom prst="rect">
            <a:avLst/>
          </a:prstGeom>
        </p:spPr>
      </p:pic>
      <p:sp>
        <p:nvSpPr>
          <p:cNvPr id="5123" name="Rectangle 3"/>
          <p:cNvSpPr>
            <a:spLocks noGrp="1" noChangeArrowheads="1"/>
          </p:cNvSpPr>
          <p:nvPr>
            <p:ph type="body" idx="1"/>
          </p:nvPr>
        </p:nvSpPr>
        <p:spPr>
          <a:xfrm>
            <a:off x="-36095" y="76200"/>
            <a:ext cx="9144000" cy="914400"/>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a:t>
            </a:r>
            <a:r>
              <a:rPr lang="en-US" sz="1000" dirty="0" smtClean="0"/>
              <a:t>Cynthia Sandeno</a:t>
            </a:r>
            <a:endParaRPr lang="en-US" sz="1000" dirty="0"/>
          </a:p>
        </p:txBody>
      </p:sp>
    </p:spTree>
    <p:extLst>
      <p:ext uri="{BB962C8B-B14F-4D97-AF65-F5344CB8AC3E}">
        <p14:creationId xmlns:p14="http://schemas.microsoft.com/office/powerpoint/2010/main" val="618546541"/>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924"/>
          <a:stretch/>
        </p:blipFill>
        <p:spPr>
          <a:xfrm>
            <a:off x="0" y="0"/>
            <a:ext cx="9144000" cy="7107079"/>
          </a:xfrm>
          <a:prstGeom prst="rect">
            <a:avLst/>
          </a:prstGeom>
        </p:spPr>
      </p:pic>
      <p:sp>
        <p:nvSpPr>
          <p:cNvPr id="3" name="Rectangle 3"/>
          <p:cNvSpPr txBox="1">
            <a:spLocks noChangeArrowheads="1"/>
          </p:cNvSpPr>
          <p:nvPr/>
        </p:nvSpPr>
        <p:spPr>
          <a:xfrm>
            <a:off x="0" y="152400"/>
            <a:ext cx="9144000" cy="762000"/>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Pallid Bat</a:t>
            </a:r>
          </a:p>
          <a:p>
            <a:pPr marL="0" indent="0" algn="r" eaLnBrk="1" hangingPunct="1">
              <a:buFontTx/>
              <a:buNone/>
            </a:pPr>
            <a:r>
              <a:rPr lang="en-US" sz="1200" dirty="0" smtClean="0">
                <a:solidFill>
                  <a:schemeClr val="bg1"/>
                </a:solidFill>
                <a:latin typeface="Constantia" panose="02030602050306030303" pitchFamily="18" charset="0"/>
                <a:cs typeface="Arial" pitchFamily="34" charset="0"/>
              </a:rPr>
              <a:t>© Merlin D. Tuttle, Bat Conservation International</a:t>
            </a:r>
          </a:p>
          <a:p>
            <a:pPr marL="0" indent="0" algn="r" eaLnBrk="1" hangingPunct="1">
              <a:buFontTx/>
              <a:buNone/>
            </a:pPr>
            <a:r>
              <a:rPr lang="en-US" sz="1200" kern="1200" dirty="0" smtClean="0">
                <a:solidFill>
                  <a:schemeClr val="bg1"/>
                </a:solidFill>
                <a:latin typeface="Constantia" panose="02030602050306030303" pitchFamily="18" charset="0"/>
                <a:cs typeface="Arial" pitchFamily="34" charset="0"/>
              </a:rPr>
              <a:t>www.batcon.org</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845379021"/>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127"/>
          <a:stretch/>
        </p:blipFill>
        <p:spPr>
          <a:xfrm>
            <a:off x="-3675" y="-4011"/>
            <a:ext cx="9147675" cy="6862011"/>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27584245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9509"/>
          <a:stretch/>
        </p:blipFill>
        <p:spPr>
          <a:xfrm>
            <a:off x="-152400" y="-2275"/>
            <a:ext cx="9296400" cy="6858000"/>
          </a:xfrm>
          <a:prstGeom prst="rect">
            <a:avLst/>
          </a:prstGeom>
        </p:spPr>
      </p:pic>
      <p:sp>
        <p:nvSpPr>
          <p:cNvPr id="5123" name="Rectangle 3"/>
          <p:cNvSpPr>
            <a:spLocks noGrp="1" noChangeArrowheads="1"/>
          </p:cNvSpPr>
          <p:nvPr>
            <p:ph type="body" idx="1"/>
          </p:nvPr>
        </p:nvSpPr>
        <p:spPr>
          <a:xfrm>
            <a:off x="-152400" y="76200"/>
            <a:ext cx="9294562"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799882023"/>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872"/>
          <a:stretch/>
        </p:blipFill>
        <p:spPr>
          <a:xfrm>
            <a:off x="0" y="0"/>
            <a:ext cx="9144000" cy="6858000"/>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2498573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453"/>
          <a:stretch/>
        </p:blipFill>
        <p:spPr>
          <a:xfrm>
            <a:off x="-76200" y="0"/>
            <a:ext cx="9230436" cy="6858000"/>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Chaparral and Oak Woodlands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3675" y="1077003"/>
            <a:ext cx="9144000" cy="381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8" name="TextBox 7"/>
          <p:cNvSpPr txBox="1"/>
          <p:nvPr/>
        </p:nvSpPr>
        <p:spPr>
          <a:xfrm>
            <a:off x="7315200" y="785828"/>
            <a:ext cx="2870200" cy="261610"/>
          </a:xfrm>
          <a:prstGeom prst="rect">
            <a:avLst/>
          </a:prstGeom>
          <a:noFill/>
        </p:spPr>
        <p:txBody>
          <a:bodyPr wrap="square" rtlCol="0">
            <a:spAutoFit/>
          </a:bodyPr>
          <a:lstStyle/>
          <a:p>
            <a:pPr lvl="0" eaLnBrk="1" hangingPunct="1">
              <a:spcBef>
                <a:spcPct val="30000"/>
              </a:spcBef>
              <a:defRPr/>
            </a:pPr>
            <a:r>
              <a:rPr lang="en-US" sz="1100" dirty="0">
                <a:solidFill>
                  <a:schemeClr val="bg1"/>
                </a:solidFill>
              </a:rPr>
              <a:t>Photo by Charlie </a:t>
            </a:r>
            <a:r>
              <a:rPr lang="en-US" sz="1100" dirty="0" smtClean="0">
                <a:solidFill>
                  <a:schemeClr val="bg1"/>
                </a:solidFill>
              </a:rPr>
              <a:t>McDonald</a:t>
            </a:r>
            <a:endParaRPr lang="en-US" sz="1100" dirty="0">
              <a:solidFill>
                <a:schemeClr val="bg1"/>
              </a:solidFill>
            </a:endParaRPr>
          </a:p>
        </p:txBody>
      </p:sp>
    </p:spTree>
    <p:extLst>
      <p:ext uri="{BB962C8B-B14F-4D97-AF65-F5344CB8AC3E}">
        <p14:creationId xmlns:p14="http://schemas.microsoft.com/office/powerpoint/2010/main" val="3717548250"/>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Lucida Calligraphy"/>
        <a:ea typeface=""/>
        <a:cs typeface=""/>
      </a:majorFont>
      <a:minorFont>
        <a:latin typeface="Sylfae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13029</TotalTime>
  <Words>1379</Words>
  <Application>Microsoft Office PowerPoint</Application>
  <PresentationFormat>On-screen Show (4:3)</PresentationFormat>
  <Paragraphs>118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Constantia</vt:lpstr>
      <vt:lpstr>Lucida Calligraphy</vt:lpstr>
      <vt:lpstr>Papyrus</vt:lpstr>
      <vt:lpstr>Sylfaen</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Distribution of Caves</dc:title>
  <dc:creator>Horton Hobbs</dc:creator>
  <cp:lastModifiedBy>Kristy T. Liercke</cp:lastModifiedBy>
  <cp:revision>1165</cp:revision>
  <cp:lastPrinted>2012-11-09T13:41:14Z</cp:lastPrinted>
  <dcterms:created xsi:type="dcterms:W3CDTF">2001-07-27T21:04:51Z</dcterms:created>
  <dcterms:modified xsi:type="dcterms:W3CDTF">2016-10-18T20:27:53Z</dcterms:modified>
</cp:coreProperties>
</file>