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4"/>
  </p:notesMasterIdLst>
  <p:handoutMasterIdLst>
    <p:handoutMasterId r:id="rId15"/>
  </p:handoutMasterIdLst>
  <p:sldIdLst>
    <p:sldId id="442" r:id="rId2"/>
    <p:sldId id="627" r:id="rId3"/>
    <p:sldId id="629" r:id="rId4"/>
    <p:sldId id="639" r:id="rId5"/>
    <p:sldId id="631" r:id="rId6"/>
    <p:sldId id="632" r:id="rId7"/>
    <p:sldId id="633" r:id="rId8"/>
    <p:sldId id="634" r:id="rId9"/>
    <p:sldId id="635" r:id="rId10"/>
    <p:sldId id="636" r:id="rId11"/>
    <p:sldId id="637" r:id="rId12"/>
    <p:sldId id="638" r:id="rId13"/>
  </p:sldIdLst>
  <p:sldSz cx="9144000" cy="6858000" type="screen4x3"/>
  <p:notesSz cx="6881813" cy="92964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FFFF"/>
    <a:srgbClr val="AD90FE"/>
    <a:srgbClr val="9772FE"/>
    <a:srgbClr val="8E66FE"/>
    <a:srgbClr val="FF3399"/>
    <a:srgbClr val="FFFFCC"/>
    <a:srgbClr val="FF6600"/>
    <a:srgbClr val="CC3399"/>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3424" autoAdjust="0"/>
    <p:restoredTop sz="94660"/>
  </p:normalViewPr>
  <p:slideViewPr>
    <p:cSldViewPr>
      <p:cViewPr>
        <p:scale>
          <a:sx n="100" d="100"/>
          <a:sy n="100" d="100"/>
        </p:scale>
        <p:origin x="-294" y="-1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822" y="-72"/>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1911"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98342" y="0"/>
            <a:ext cx="2981911" cy="464820"/>
          </a:xfrm>
          <a:prstGeom prst="rect">
            <a:avLst/>
          </a:prstGeom>
        </p:spPr>
        <p:txBody>
          <a:bodyPr vert="horz" lIns="91440" tIns="45720" rIns="91440" bIns="45720" rtlCol="0"/>
          <a:lstStyle>
            <a:lvl1pPr algn="r">
              <a:defRPr sz="1200"/>
            </a:lvl1pPr>
          </a:lstStyle>
          <a:p>
            <a:fld id="{42FD7735-8C9B-4A42-96CA-721A35283844}" type="datetimeFigureOut">
              <a:rPr lang="en-US" smtClean="0"/>
              <a:pPr/>
              <a:t>10/27/2014</a:t>
            </a:fld>
            <a:endParaRPr lang="en-US" dirty="0"/>
          </a:p>
        </p:txBody>
      </p:sp>
      <p:sp>
        <p:nvSpPr>
          <p:cNvPr id="4" name="Footer Placeholder 3"/>
          <p:cNvSpPr>
            <a:spLocks noGrp="1"/>
          </p:cNvSpPr>
          <p:nvPr>
            <p:ph type="ftr" sz="quarter" idx="2"/>
          </p:nvPr>
        </p:nvSpPr>
        <p:spPr>
          <a:xfrm>
            <a:off x="0" y="8829989"/>
            <a:ext cx="2981911" cy="4648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98342" y="8829989"/>
            <a:ext cx="2981911" cy="464820"/>
          </a:xfrm>
          <a:prstGeom prst="rect">
            <a:avLst/>
          </a:prstGeom>
        </p:spPr>
        <p:txBody>
          <a:bodyPr vert="horz" lIns="91440" tIns="45720" rIns="91440" bIns="45720" rtlCol="0" anchor="b"/>
          <a:lstStyle>
            <a:lvl1pPr algn="r">
              <a:defRPr sz="1200"/>
            </a:lvl1pPr>
          </a:lstStyle>
          <a:p>
            <a:fld id="{768ACC9F-5E65-43BE-9DEC-B727DEB8E942}" type="slidenum">
              <a:rPr lang="en-US" smtClean="0"/>
              <a:pPr/>
              <a:t>‹#›</a:t>
            </a:fld>
            <a:endParaRPr lang="en-US" dirty="0"/>
          </a:p>
        </p:txBody>
      </p:sp>
    </p:spTree>
    <p:extLst>
      <p:ext uri="{BB962C8B-B14F-4D97-AF65-F5344CB8AC3E}">
        <p14:creationId xmlns:p14="http://schemas.microsoft.com/office/powerpoint/2010/main" val="8149820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1" y="0"/>
            <a:ext cx="2982119" cy="46482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defRPr sz="1200"/>
            </a:lvl1pPr>
          </a:lstStyle>
          <a:p>
            <a:endParaRPr lang="en-US" dirty="0"/>
          </a:p>
        </p:txBody>
      </p:sp>
      <p:sp>
        <p:nvSpPr>
          <p:cNvPr id="64515" name="Rectangle 3"/>
          <p:cNvSpPr>
            <a:spLocks noGrp="1" noChangeArrowheads="1"/>
          </p:cNvSpPr>
          <p:nvPr>
            <p:ph type="dt" idx="1"/>
          </p:nvPr>
        </p:nvSpPr>
        <p:spPr bwMode="auto">
          <a:xfrm>
            <a:off x="3898102" y="0"/>
            <a:ext cx="2982119" cy="46482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lgn="r">
              <a:defRPr sz="1200"/>
            </a:lvl1pPr>
          </a:lstStyle>
          <a:p>
            <a:endParaRPr lang="en-US" dirty="0"/>
          </a:p>
        </p:txBody>
      </p:sp>
      <p:sp>
        <p:nvSpPr>
          <p:cNvPr id="64516" name="Rectangle 4"/>
          <p:cNvSpPr>
            <a:spLocks noGrp="1" noRot="1" noChangeAspect="1" noChangeArrowheads="1" noTextEdit="1"/>
          </p:cNvSpPr>
          <p:nvPr>
            <p:ph type="sldImg" idx="2"/>
          </p:nvPr>
        </p:nvSpPr>
        <p:spPr bwMode="auto">
          <a:xfrm>
            <a:off x="1117600" y="696913"/>
            <a:ext cx="4646613" cy="3486150"/>
          </a:xfrm>
          <a:prstGeom prst="rect">
            <a:avLst/>
          </a:prstGeom>
          <a:noFill/>
          <a:ln w="9525">
            <a:solidFill>
              <a:srgbClr val="000000"/>
            </a:solidFill>
            <a:miter lim="800000"/>
            <a:headEnd/>
            <a:tailEnd/>
          </a:ln>
          <a:effectLst/>
        </p:spPr>
      </p:sp>
      <p:sp>
        <p:nvSpPr>
          <p:cNvPr id="64517" name="Rectangle 5"/>
          <p:cNvSpPr>
            <a:spLocks noGrp="1" noChangeArrowheads="1"/>
          </p:cNvSpPr>
          <p:nvPr>
            <p:ph type="body" sz="quarter" idx="3"/>
          </p:nvPr>
        </p:nvSpPr>
        <p:spPr bwMode="auto">
          <a:xfrm>
            <a:off x="688182" y="4415790"/>
            <a:ext cx="5505450" cy="418338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4518" name="Rectangle 6"/>
          <p:cNvSpPr>
            <a:spLocks noGrp="1" noChangeArrowheads="1"/>
          </p:cNvSpPr>
          <p:nvPr>
            <p:ph type="ftr" sz="quarter" idx="4"/>
          </p:nvPr>
        </p:nvSpPr>
        <p:spPr bwMode="auto">
          <a:xfrm>
            <a:off x="1" y="8829967"/>
            <a:ext cx="2982119" cy="46482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defRPr sz="1200"/>
            </a:lvl1pPr>
          </a:lstStyle>
          <a:p>
            <a:endParaRPr lang="en-US" dirty="0"/>
          </a:p>
        </p:txBody>
      </p:sp>
      <p:sp>
        <p:nvSpPr>
          <p:cNvPr id="64519" name="Rectangle 7"/>
          <p:cNvSpPr>
            <a:spLocks noGrp="1" noChangeArrowheads="1"/>
          </p:cNvSpPr>
          <p:nvPr>
            <p:ph type="sldNum" sz="quarter" idx="5"/>
          </p:nvPr>
        </p:nvSpPr>
        <p:spPr bwMode="auto">
          <a:xfrm>
            <a:off x="3898102" y="8829967"/>
            <a:ext cx="2982119" cy="46482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lgn="r">
              <a:defRPr sz="1200"/>
            </a:lvl1pPr>
          </a:lstStyle>
          <a:p>
            <a:fld id="{5DBD53A7-E581-4F9C-8866-E54EF337F903}" type="slidenum">
              <a:rPr lang="en-US"/>
              <a:pPr/>
              <a:t>‹#›</a:t>
            </a:fld>
            <a:endParaRPr lang="en-US" dirty="0"/>
          </a:p>
        </p:txBody>
      </p:sp>
    </p:spTree>
    <p:extLst>
      <p:ext uri="{BB962C8B-B14F-4D97-AF65-F5344CB8AC3E}">
        <p14:creationId xmlns:p14="http://schemas.microsoft.com/office/powerpoint/2010/main" val="331314355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79831F-6088-4B4B-8BA0-ECA1FB7DAD43}" type="slidenum">
              <a:rPr lang="en-US"/>
              <a:pPr/>
              <a:t>1</a:t>
            </a:fld>
            <a:endParaRPr lang="en-US" dirty="0"/>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a:xfrm>
            <a:off x="535253" y="4415790"/>
            <a:ext cx="5887773" cy="4183380"/>
          </a:xfrm>
        </p:spPr>
        <p:txBody>
          <a:bodyPr/>
          <a:lstStyle/>
          <a:p>
            <a:pPr>
              <a:spcBef>
                <a:spcPts val="0"/>
              </a:spcBef>
            </a:pP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Times New Roman" pitchFamily="18" charset="0"/>
                <a:ea typeface="+mn-ea"/>
                <a:cs typeface="+mn-cs"/>
              </a:rPr>
              <a:t>Recording data</a:t>
            </a:r>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Now the biologists have all of this information. What do they do with it? First, they need to record it so they can refer to it later. Accurate records are really important for bat surveys. For example, bat biologists might want to compare bats’ weight and health to previous years.  </a:t>
            </a:r>
          </a:p>
          <a:p>
            <a:endParaRPr lang="en-US" dirty="0"/>
          </a:p>
        </p:txBody>
      </p:sp>
      <p:sp>
        <p:nvSpPr>
          <p:cNvPr id="4" name="Slide Number Placeholder 3"/>
          <p:cNvSpPr>
            <a:spLocks noGrp="1"/>
          </p:cNvSpPr>
          <p:nvPr>
            <p:ph type="sldNum" sz="quarter" idx="10"/>
          </p:nvPr>
        </p:nvSpPr>
        <p:spPr/>
        <p:txBody>
          <a:bodyPr/>
          <a:lstStyle/>
          <a:p>
            <a:fld id="{5DBD53A7-E581-4F9C-8866-E54EF337F903}" type="slidenum">
              <a:rPr lang="en-US" smtClean="0"/>
              <a:pPr/>
              <a:t>10</a:t>
            </a:fld>
            <a:endParaRPr lang="en-US" dirty="0"/>
          </a:p>
        </p:txBody>
      </p:sp>
    </p:spTree>
    <p:extLst>
      <p:ext uri="{BB962C8B-B14F-4D97-AF65-F5344CB8AC3E}">
        <p14:creationId xmlns:p14="http://schemas.microsoft.com/office/powerpoint/2010/main" val="3927883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Times New Roman" pitchFamily="18" charset="0"/>
                <a:ea typeface="+mn-ea"/>
                <a:cs typeface="+mn-cs"/>
              </a:rPr>
              <a:t>Who am I? Today’s activity</a:t>
            </a:r>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You, the bat biologist, will be recording the data that you observe on your Bat Survey Data Form including:</a:t>
            </a:r>
          </a:p>
          <a:p>
            <a:endParaRPr lang="en-US" dirty="0" smtClean="0"/>
          </a:p>
          <a:p>
            <a:r>
              <a:rPr lang="en-US" dirty="0" smtClean="0"/>
              <a:t>Date </a:t>
            </a:r>
          </a:p>
          <a:p>
            <a:r>
              <a:rPr lang="en-US" dirty="0" smtClean="0"/>
              <a:t>Time</a:t>
            </a:r>
            <a:r>
              <a:rPr lang="en-US" sz="1200" kern="1200" dirty="0" smtClean="0">
                <a:solidFill>
                  <a:schemeClr val="tx1"/>
                </a:solidFill>
                <a:effectLst/>
                <a:latin typeface="Times New Roman" pitchFamily="18" charset="0"/>
                <a:ea typeface="+mn-ea"/>
                <a:cs typeface="+mn-cs"/>
              </a:rPr>
              <a:t>		</a:t>
            </a:r>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Location</a:t>
            </a:r>
            <a:r>
              <a:rPr lang="en-US" sz="1200" kern="1200" dirty="0" smtClean="0">
                <a:solidFill>
                  <a:schemeClr val="tx1"/>
                </a:solidFill>
                <a:effectLst/>
                <a:latin typeface="Times New Roman" pitchFamily="18" charset="0"/>
                <a:ea typeface="+mn-ea"/>
                <a:cs typeface="+mn-cs"/>
              </a:rPr>
              <a:t>			</a:t>
            </a:r>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Weather</a:t>
            </a:r>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Weight 		</a:t>
            </a:r>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Right </a:t>
            </a:r>
            <a:r>
              <a:rPr lang="en-US" sz="1200" kern="1200" dirty="0" smtClean="0">
                <a:solidFill>
                  <a:schemeClr val="tx1"/>
                </a:solidFill>
                <a:effectLst/>
                <a:latin typeface="Times New Roman" pitchFamily="18" charset="0"/>
                <a:ea typeface="+mn-ea"/>
                <a:cs typeface="+mn-cs"/>
              </a:rPr>
              <a:t>forearm length 		</a:t>
            </a:r>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Other </a:t>
            </a:r>
            <a:r>
              <a:rPr lang="en-US" sz="1200" kern="1200" dirty="0" smtClean="0">
                <a:solidFill>
                  <a:schemeClr val="tx1"/>
                </a:solidFill>
                <a:effectLst/>
                <a:latin typeface="Times New Roman" pitchFamily="18" charset="0"/>
                <a:ea typeface="+mn-ea"/>
                <a:cs typeface="+mn-cs"/>
              </a:rPr>
              <a:t>Physical characteristics</a:t>
            </a:r>
          </a:p>
          <a:p>
            <a:r>
              <a:rPr lang="en-US" sz="1200" kern="1200" dirty="0" smtClean="0">
                <a:solidFill>
                  <a:schemeClr val="tx1"/>
                </a:solidFill>
                <a:effectLst/>
                <a:latin typeface="Times New Roman" pitchFamily="18" charset="0"/>
                <a:ea typeface="+mn-ea"/>
                <a:cs typeface="+mn-cs"/>
              </a:rPr>
              <a:t>Behavioral </a:t>
            </a:r>
            <a:r>
              <a:rPr lang="en-US" sz="1200" kern="1200" dirty="0" smtClean="0">
                <a:solidFill>
                  <a:schemeClr val="tx1"/>
                </a:solidFill>
                <a:effectLst/>
                <a:latin typeface="Times New Roman" pitchFamily="18" charset="0"/>
                <a:ea typeface="+mn-ea"/>
                <a:cs typeface="+mn-cs"/>
              </a:rPr>
              <a:t>characteristics</a:t>
            </a:r>
          </a:p>
          <a:p>
            <a:endParaRPr lang="en-US" dirty="0"/>
          </a:p>
          <a:p>
            <a:r>
              <a:rPr lang="en-US" sz="1200" kern="1200" dirty="0" smtClean="0">
                <a:solidFill>
                  <a:schemeClr val="tx1"/>
                </a:solidFill>
                <a:effectLst/>
                <a:latin typeface="Times New Roman" pitchFamily="18" charset="0"/>
                <a:ea typeface="+mn-ea"/>
                <a:cs typeface="+mn-cs"/>
              </a:rPr>
              <a:t>You </a:t>
            </a:r>
            <a:r>
              <a:rPr lang="en-US" sz="1200" kern="1200" dirty="0" smtClean="0">
                <a:solidFill>
                  <a:schemeClr val="tx1"/>
                </a:solidFill>
                <a:effectLst/>
                <a:latin typeface="Times New Roman" pitchFamily="18" charset="0"/>
                <a:ea typeface="+mn-ea"/>
                <a:cs typeface="+mn-cs"/>
              </a:rPr>
              <a:t>will take this data and use the dichotomous key to be sure to list the evidence that supports your identification of the bat species.</a:t>
            </a:r>
          </a:p>
          <a:p>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(Top</a:t>
            </a:r>
            <a:r>
              <a:rPr lang="en-US" sz="1200" kern="1200" baseline="0" dirty="0" smtClean="0">
                <a:solidFill>
                  <a:schemeClr val="tx1"/>
                </a:solidFill>
                <a:effectLst/>
                <a:latin typeface="Times New Roman" pitchFamily="18" charset="0"/>
                <a:ea typeface="+mn-ea"/>
                <a:cs typeface="+mn-cs"/>
              </a:rPr>
              <a:t> </a:t>
            </a:r>
            <a:r>
              <a:rPr lang="en-US" sz="1200" kern="1200" baseline="0" dirty="0" smtClean="0">
                <a:solidFill>
                  <a:schemeClr val="tx1"/>
                </a:solidFill>
                <a:effectLst/>
                <a:latin typeface="Times New Roman" pitchFamily="18" charset="0"/>
                <a:ea typeface="+mn-ea"/>
                <a:cs typeface="+mn-cs"/>
              </a:rPr>
              <a:t>photo is a colony of gray bats clustered in a cave</a:t>
            </a:r>
            <a:r>
              <a:rPr lang="en-US" sz="1200" kern="1200" baseline="0" dirty="0" smtClean="0">
                <a:solidFill>
                  <a:schemeClr val="tx1"/>
                </a:solidFill>
                <a:effectLst/>
                <a:latin typeface="Times New Roman" pitchFamily="18" charset="0"/>
                <a:ea typeface="+mn-ea"/>
                <a:cs typeface="+mn-cs"/>
              </a:rPr>
              <a:t>. Bottom </a:t>
            </a:r>
            <a:r>
              <a:rPr lang="en-US" sz="1200" kern="1200" baseline="0" dirty="0" smtClean="0">
                <a:solidFill>
                  <a:schemeClr val="tx1"/>
                </a:solidFill>
                <a:effectLst/>
                <a:latin typeface="Times New Roman" pitchFamily="18" charset="0"/>
                <a:ea typeface="+mn-ea"/>
                <a:cs typeface="+mn-cs"/>
              </a:rPr>
              <a:t>photo is a tricolored bat</a:t>
            </a:r>
            <a:r>
              <a:rPr lang="en-US" sz="1200" kern="1200" baseline="0" dirty="0" smtClean="0">
                <a:solidFill>
                  <a:schemeClr val="tx1"/>
                </a:solidFill>
                <a:effectLst/>
                <a:latin typeface="Times New Roman" pitchFamily="18" charset="0"/>
                <a:ea typeface="+mn-ea"/>
                <a:cs typeface="+mn-cs"/>
              </a:rPr>
              <a:t>.)</a:t>
            </a:r>
            <a:endParaRPr lang="en-US"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5DBD53A7-E581-4F9C-8866-E54EF337F903}" type="slidenum">
              <a:rPr lang="en-US" smtClean="0"/>
              <a:pPr/>
              <a:t>11</a:t>
            </a:fld>
            <a:endParaRPr lang="en-US" dirty="0"/>
          </a:p>
        </p:txBody>
      </p:sp>
    </p:spTree>
    <p:extLst>
      <p:ext uri="{BB962C8B-B14F-4D97-AF65-F5344CB8AC3E}">
        <p14:creationId xmlns:p14="http://schemas.microsoft.com/office/powerpoint/2010/main" val="3927883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5DBD53A7-E581-4F9C-8866-E54EF337F903}" type="slidenum">
              <a:rPr lang="en-US" smtClean="0"/>
              <a:pPr/>
              <a:t>12</a:t>
            </a:fld>
            <a:endParaRPr lang="en-US" dirty="0"/>
          </a:p>
        </p:txBody>
      </p:sp>
    </p:spTree>
    <p:extLst>
      <p:ext uri="{BB962C8B-B14F-4D97-AF65-F5344CB8AC3E}">
        <p14:creationId xmlns:p14="http://schemas.microsoft.com/office/powerpoint/2010/main" val="3927883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Times New Roman" pitchFamily="18" charset="0"/>
                <a:ea typeface="+mn-ea"/>
                <a:cs typeface="+mn-cs"/>
              </a:rPr>
              <a:t>How do bat biologists identify bat species?</a:t>
            </a:r>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How do you think bat biologists can determine a bat’s species? If you were going to collect data on a bat, what information would you need to help you determine a bat’s species? What data would you collect? How would you collect the data?  Where would you go to collect your data?  A river?  A forest?  Your backyard?</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One of the ways bat biologists study bats is by catching them, collecting biometric data (measuring right forearm lengths, weighing bats, looking at the color of fur, etc.), making observations, and using that information to identify species.</a:t>
            </a:r>
          </a:p>
          <a:p>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(Bat pictured in the gloved</a:t>
            </a:r>
            <a:r>
              <a:rPr lang="en-US" sz="1200" kern="1200" baseline="0" dirty="0" smtClean="0">
                <a:solidFill>
                  <a:schemeClr val="tx1"/>
                </a:solidFill>
                <a:effectLst/>
                <a:latin typeface="Times New Roman" pitchFamily="18" charset="0"/>
                <a:ea typeface="+mn-ea"/>
                <a:cs typeface="+mn-cs"/>
              </a:rPr>
              <a:t> hands of a biologist is a Virginia big-eared bat captured during mist netting in West Virginia.  These bats cluster in groups as seen in the photo on the right also taken in West Virginia.)</a:t>
            </a:r>
            <a:endParaRPr lang="en-US"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5DBD53A7-E581-4F9C-8866-E54EF337F903}" type="slidenum">
              <a:rPr lang="en-US" smtClean="0"/>
              <a:pPr/>
              <a:t>2</a:t>
            </a:fld>
            <a:endParaRPr lang="en-US" dirty="0"/>
          </a:p>
        </p:txBody>
      </p:sp>
    </p:spTree>
    <p:extLst>
      <p:ext uri="{BB962C8B-B14F-4D97-AF65-F5344CB8AC3E}">
        <p14:creationId xmlns:p14="http://schemas.microsoft.com/office/powerpoint/2010/main" val="2457697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Times New Roman" pitchFamily="18" charset="0"/>
                <a:ea typeface="+mn-ea"/>
                <a:cs typeface="+mn-cs"/>
              </a:rPr>
              <a:t>Where do bat biologists find bats?</a:t>
            </a:r>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Bats live in a wide variety of habitats. In the eastern United States, bat biologists look for bats near rivers and lakes where bats are hunting for insects or grabbing a drink of water. The top photo shows </a:t>
            </a:r>
            <a:r>
              <a:rPr lang="en-US" dirty="0"/>
              <a:t>mist nets strung between two aluminum poles. Mist nets are usually made of </a:t>
            </a:r>
            <a:r>
              <a:rPr lang="en-US" dirty="0" smtClean="0"/>
              <a:t>nylon </a:t>
            </a:r>
            <a:r>
              <a:rPr lang="en-US" dirty="0"/>
              <a:t>mesh suspended between two poles, resembling an </a:t>
            </a:r>
            <a:r>
              <a:rPr lang="en-US" dirty="0" smtClean="0"/>
              <a:t>oversized volleyball net</a:t>
            </a:r>
            <a:r>
              <a:rPr lang="en-US" dirty="0"/>
              <a:t>. When properly set up, the nets are virtually invisible. You can’t see the net and </a:t>
            </a:r>
            <a:r>
              <a:rPr lang="en-US" dirty="0" smtClean="0"/>
              <a:t>neither can </a:t>
            </a:r>
            <a:r>
              <a:rPr lang="en-US" dirty="0"/>
              <a:t>the bats! Bats can also be found in forests and caves.</a:t>
            </a:r>
          </a:p>
        </p:txBody>
      </p:sp>
      <p:sp>
        <p:nvSpPr>
          <p:cNvPr id="4" name="Slide Number Placeholder 3"/>
          <p:cNvSpPr>
            <a:spLocks noGrp="1"/>
          </p:cNvSpPr>
          <p:nvPr>
            <p:ph type="sldNum" sz="quarter" idx="10"/>
          </p:nvPr>
        </p:nvSpPr>
        <p:spPr/>
        <p:txBody>
          <a:bodyPr/>
          <a:lstStyle/>
          <a:p>
            <a:fld id="{5DBD53A7-E581-4F9C-8866-E54EF337F903}" type="slidenum">
              <a:rPr lang="en-US" smtClean="0"/>
              <a:pPr/>
              <a:t>3</a:t>
            </a:fld>
            <a:endParaRPr lang="en-US" dirty="0"/>
          </a:p>
        </p:txBody>
      </p:sp>
    </p:spTree>
    <p:extLst>
      <p:ext uri="{BB962C8B-B14F-4D97-AF65-F5344CB8AC3E}">
        <p14:creationId xmlns:p14="http://schemas.microsoft.com/office/powerpoint/2010/main" val="3927883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Times New Roman" pitchFamily="18" charset="0"/>
                <a:ea typeface="+mn-ea"/>
                <a:cs typeface="+mn-cs"/>
              </a:rPr>
              <a:t>Catching bats</a:t>
            </a:r>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Bat biologists catch bats in mist nets and harp traps. Harp traps are a metal frame strung with vertical monofilament line (like fishing line) with a bag at the bottom.  Bats drop down to the bottom of the trap and are easily removed by biologists.  </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If bats are roosting in a cave, biologists can also just gently take them off the walls or ceiling of the cave, or they may just make observations of the bats. Sometimes, biologists even count the number of bats by using grids.  Because bat biologists usually work at night or in caves, they need special clothing and lights.</a:t>
            </a:r>
          </a:p>
          <a:p>
            <a:endParaRPr lang="en-US" dirty="0"/>
          </a:p>
          <a:p>
            <a:r>
              <a:rPr lang="en-US" sz="1200" kern="1200" dirty="0" smtClean="0">
                <a:solidFill>
                  <a:schemeClr val="tx1"/>
                </a:solidFill>
                <a:effectLst/>
                <a:latin typeface="Times New Roman" pitchFamily="18" charset="0"/>
                <a:ea typeface="+mn-ea"/>
                <a:cs typeface="+mn-cs"/>
              </a:rPr>
              <a:t>Top left photo is of biologists setting up a mist net at the mouth of a cave in Virginia.  The right photo on the top is a harp trap set up outside a barn that contains a lot of bats.  </a:t>
            </a:r>
          </a:p>
          <a:p>
            <a:r>
              <a:rPr lang="en-US" dirty="0" smtClean="0"/>
              <a:t>The bottom left photo is a harp trap in a cave and the last photo is a biologist holding up a 1 meter grid to estimate the number of tightly clustered gray bats.</a:t>
            </a:r>
            <a:endParaRPr lang="en-US" dirty="0"/>
          </a:p>
        </p:txBody>
      </p:sp>
      <p:sp>
        <p:nvSpPr>
          <p:cNvPr id="4" name="Slide Number Placeholder 3"/>
          <p:cNvSpPr>
            <a:spLocks noGrp="1"/>
          </p:cNvSpPr>
          <p:nvPr>
            <p:ph type="sldNum" sz="quarter" idx="10"/>
          </p:nvPr>
        </p:nvSpPr>
        <p:spPr/>
        <p:txBody>
          <a:bodyPr/>
          <a:lstStyle/>
          <a:p>
            <a:fld id="{5DBD53A7-E581-4F9C-8866-E54EF337F903}" type="slidenum">
              <a:rPr lang="en-US" smtClean="0"/>
              <a:pPr/>
              <a:t>4</a:t>
            </a:fld>
            <a:endParaRPr lang="en-US" dirty="0"/>
          </a:p>
        </p:txBody>
      </p:sp>
    </p:spTree>
    <p:extLst>
      <p:ext uri="{BB962C8B-B14F-4D97-AF65-F5344CB8AC3E}">
        <p14:creationId xmlns:p14="http://schemas.microsoft.com/office/powerpoint/2010/main" val="3927883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 </a:t>
            </a:r>
            <a:r>
              <a:rPr lang="en-US" sz="1200" b="1" kern="1200" dirty="0" smtClean="0">
                <a:solidFill>
                  <a:schemeClr val="tx1"/>
                </a:solidFill>
                <a:effectLst/>
                <a:latin typeface="Times New Roman" pitchFamily="18" charset="0"/>
                <a:ea typeface="+mn-ea"/>
                <a:cs typeface="+mn-cs"/>
              </a:rPr>
              <a:t>Handling bats</a:t>
            </a:r>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Bats are small and have delicate wings. To minimize damaging bat wings, biologists have special training and experience. Bat biologists always wear gloves when handling bats to avoid transmitting diseases to the bats and to avoid being bitten by bats. You should NEVER handle wild animals unless you have proper equipment, training, and vaccinations.</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Why are there pictures of lunch bags on this page? Biologists actually store bats in lunch bags to keep them calm while transporting bats short distances and when there are lots of bats to identify and measure. Lunch bags are inexpensive. </a:t>
            </a:r>
          </a:p>
          <a:p>
            <a:endParaRPr lang="en-US" dirty="0"/>
          </a:p>
        </p:txBody>
      </p:sp>
      <p:sp>
        <p:nvSpPr>
          <p:cNvPr id="4" name="Slide Number Placeholder 3"/>
          <p:cNvSpPr>
            <a:spLocks noGrp="1"/>
          </p:cNvSpPr>
          <p:nvPr>
            <p:ph type="sldNum" sz="quarter" idx="10"/>
          </p:nvPr>
        </p:nvSpPr>
        <p:spPr/>
        <p:txBody>
          <a:bodyPr/>
          <a:lstStyle/>
          <a:p>
            <a:fld id="{5DBD53A7-E581-4F9C-8866-E54EF337F903}" type="slidenum">
              <a:rPr lang="en-US" smtClean="0"/>
              <a:pPr/>
              <a:t>5</a:t>
            </a:fld>
            <a:endParaRPr lang="en-US" dirty="0"/>
          </a:p>
        </p:txBody>
      </p:sp>
    </p:spTree>
    <p:extLst>
      <p:ext uri="{BB962C8B-B14F-4D97-AF65-F5344CB8AC3E}">
        <p14:creationId xmlns:p14="http://schemas.microsoft.com/office/powerpoint/2010/main" val="3927883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Times New Roman" pitchFamily="18" charset="0"/>
                <a:ea typeface="+mn-ea"/>
                <a:cs typeface="+mn-cs"/>
              </a:rPr>
              <a:t>Measuring the right forearm</a:t>
            </a:r>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It’s relatively easy for a trained biologist to hold a bat and extend the bat’s wing in order to measure the right forearm. The forearm of a bat is the small bone at the top of the wing membrane, between the elbow and the thumb. Using a caliper or ruler, a biologist measures the length of the bat’s right forearm, recording the data in millimeters.  </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Bat wings are one of the most remarkable features of a bat.  A bat’s wing is actually a modified hand and the wing bones are elongated fingers.  This elongation of the bones is required to support the wing membrane. Compare the bones of the wing to the fingers on a human hand.  Also point out the thumb.  The thumb has a small claw, which aids the bat in crawling around on rough surfaces.</a:t>
            </a:r>
          </a:p>
          <a:p>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Photo on top right – encourage your students to think about why there is a collection of bats.</a:t>
            </a:r>
          </a:p>
          <a:p>
            <a:r>
              <a:rPr lang="en-US" sz="1200" kern="1200" dirty="0" smtClean="0">
                <a:solidFill>
                  <a:schemeClr val="tx1"/>
                </a:solidFill>
                <a:effectLst/>
                <a:latin typeface="Times New Roman" pitchFamily="18" charset="0"/>
                <a:ea typeface="+mn-ea"/>
                <a:cs typeface="+mn-cs"/>
              </a:rPr>
              <a:t>Bottom</a:t>
            </a:r>
            <a:r>
              <a:rPr lang="en-US" sz="1200" kern="1200" baseline="0" dirty="0" smtClean="0">
                <a:solidFill>
                  <a:schemeClr val="tx1"/>
                </a:solidFill>
                <a:effectLst/>
                <a:latin typeface="Times New Roman" pitchFamily="18" charset="0"/>
                <a:ea typeface="+mn-ea"/>
                <a:cs typeface="+mn-cs"/>
              </a:rPr>
              <a:t> photo – biologist measures the forearm of a little brown bat</a:t>
            </a:r>
            <a:endParaRPr lang="en-US" sz="1200" kern="1200" dirty="0" smtClean="0">
              <a:solidFill>
                <a:schemeClr val="tx1"/>
              </a:solidFill>
              <a:effectLst/>
              <a:latin typeface="Times New Roman"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5DBD53A7-E581-4F9C-8866-E54EF337F903}" type="slidenum">
              <a:rPr lang="en-US" smtClean="0"/>
              <a:pPr/>
              <a:t>6</a:t>
            </a:fld>
            <a:endParaRPr lang="en-US" dirty="0"/>
          </a:p>
        </p:txBody>
      </p:sp>
    </p:spTree>
    <p:extLst>
      <p:ext uri="{BB962C8B-B14F-4D97-AF65-F5344CB8AC3E}">
        <p14:creationId xmlns:p14="http://schemas.microsoft.com/office/powerpoint/2010/main" val="3927883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Times New Roman" pitchFamily="18" charset="0"/>
                <a:ea typeface="+mn-ea"/>
                <a:cs typeface="+mn-cs"/>
              </a:rPr>
              <a:t>Weighing bats</a:t>
            </a:r>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A bat can be weighed while it’s still in a lunch bag or the bat can be transferred to a plastic container. When you do this step, remember that you need to tare the weight using an empty bag or container first. Bat biologists usually use a pan scale or a spring scale and record the bat’s weight in grams.</a:t>
            </a:r>
          </a:p>
        </p:txBody>
      </p:sp>
      <p:sp>
        <p:nvSpPr>
          <p:cNvPr id="4" name="Slide Number Placeholder 3"/>
          <p:cNvSpPr>
            <a:spLocks noGrp="1"/>
          </p:cNvSpPr>
          <p:nvPr>
            <p:ph type="sldNum" sz="quarter" idx="10"/>
          </p:nvPr>
        </p:nvSpPr>
        <p:spPr/>
        <p:txBody>
          <a:bodyPr/>
          <a:lstStyle/>
          <a:p>
            <a:fld id="{5DBD53A7-E581-4F9C-8866-E54EF337F903}" type="slidenum">
              <a:rPr lang="en-US" smtClean="0"/>
              <a:pPr/>
              <a:t>7</a:t>
            </a:fld>
            <a:endParaRPr lang="en-US" dirty="0"/>
          </a:p>
        </p:txBody>
      </p:sp>
    </p:spTree>
    <p:extLst>
      <p:ext uri="{BB962C8B-B14F-4D97-AF65-F5344CB8AC3E}">
        <p14:creationId xmlns:p14="http://schemas.microsoft.com/office/powerpoint/2010/main" val="3927883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Times New Roman" pitchFamily="18" charset="0"/>
                <a:ea typeface="+mn-ea"/>
                <a:cs typeface="+mn-cs"/>
              </a:rPr>
              <a:t>Examining bat wings</a:t>
            </a:r>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Bat wings hold clues about a bat’s health and can sometimes show if the bat has been infected with the fungus that causes White-Nose Syndrome. Bat wings are gently extended and held over a light box for careful examination</a:t>
            </a:r>
            <a:r>
              <a:rPr lang="en-US" dirty="0"/>
              <a:t>. Do you see the difference between the healthy bat wing and the damaged bat wing? Sometimes </a:t>
            </a:r>
            <a:r>
              <a:rPr lang="en-US" sz="1200" kern="1200" dirty="0" smtClean="0">
                <a:solidFill>
                  <a:schemeClr val="tx1"/>
                </a:solidFill>
                <a:effectLst/>
                <a:latin typeface="Times New Roman" pitchFamily="18" charset="0"/>
                <a:ea typeface="+mn-ea"/>
                <a:cs typeface="+mn-cs"/>
              </a:rPr>
              <a:t>bat biologists even use ultraviolet light to check for White-Nose Syndrome lesions on bat wings. What do you think would happen if a bat’s wing was badly damaged?</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The membrane of a bat’s wing is living tissue similar to the tiny flaps of skin joining the bases of our human fingers.  Bats have a much larger membrane of skin that joins their long fingers from the bases to the tips.  A bat’s fingers cannot flex independently, but the muscles in the arm can open up the hand.  Do you think a bat’s wing can heal over time?</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Yes, sometimes bats get tears in their wings. A small tear in the wing up to about an inch doesn’t cause the bat much trouble in flight. Since the bat’s wing is living tissue, it can heal itself.   But, if the wing is torn too badly, and the bat can't fly, then the bat would not be able to feed itself.  </a:t>
            </a:r>
          </a:p>
          <a:p>
            <a:r>
              <a:rPr lang="en-US" dirty="0" smtClean="0"/>
              <a:t>Photos on top right and bottom show a bat that has extreme damage to its wings due to White-Nose Syndrome.</a:t>
            </a:r>
            <a:endParaRPr lang="en-US" sz="1200" kern="1200" dirty="0" smtClean="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5DBD53A7-E581-4F9C-8866-E54EF337F903}" type="slidenum">
              <a:rPr lang="en-US" smtClean="0"/>
              <a:pPr/>
              <a:t>8</a:t>
            </a:fld>
            <a:endParaRPr lang="en-US" dirty="0"/>
          </a:p>
        </p:txBody>
      </p:sp>
    </p:spTree>
    <p:extLst>
      <p:ext uri="{BB962C8B-B14F-4D97-AF65-F5344CB8AC3E}">
        <p14:creationId xmlns:p14="http://schemas.microsoft.com/office/powerpoint/2010/main" val="3927883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Times New Roman" pitchFamily="18" charset="0"/>
                <a:ea typeface="+mn-ea"/>
                <a:cs typeface="+mn-cs"/>
              </a:rPr>
              <a:t>Observing other physical and behavioral characteristics</a:t>
            </a:r>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You might spend a lot of time with your pet cat or dog. You can recognize them instantly! But what if a similar looking animal appeared on your front porch? Would you know if it was really your pet?</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Bat biologists also spend a lot of time looking at bats. Sometimes they can instantly recognize a bat’s species. Often it’s more difficult. Scientists look at many physical characteristics to help identify bats. These include: age (juvenile or adult), sex, overall size, fur color, fur length, ear size, tragus size, tail membrane, </a:t>
            </a:r>
            <a:r>
              <a:rPr lang="en-US" sz="1200" kern="1200" dirty="0" err="1" smtClean="0">
                <a:solidFill>
                  <a:schemeClr val="tx1"/>
                </a:solidFill>
                <a:effectLst/>
                <a:latin typeface="Times New Roman" pitchFamily="18" charset="0"/>
                <a:ea typeface="+mn-ea"/>
                <a:cs typeface="+mn-cs"/>
              </a:rPr>
              <a:t>calcar</a:t>
            </a:r>
            <a:r>
              <a:rPr lang="en-US" sz="1200" kern="1200" dirty="0" smtClean="0">
                <a:solidFill>
                  <a:schemeClr val="tx1"/>
                </a:solidFill>
                <a:effectLst/>
                <a:latin typeface="Times New Roman" pitchFamily="18" charset="0"/>
                <a:ea typeface="+mn-ea"/>
                <a:cs typeface="+mn-cs"/>
              </a:rPr>
              <a:t>, and toe hair length.   Explain some of the parts of the bat that students might not be familiar with including the tragus, </a:t>
            </a:r>
            <a:r>
              <a:rPr lang="en-US" sz="1200" kern="1200" dirty="0" err="1" smtClean="0">
                <a:solidFill>
                  <a:schemeClr val="tx1"/>
                </a:solidFill>
                <a:effectLst/>
                <a:latin typeface="Times New Roman" pitchFamily="18" charset="0"/>
                <a:ea typeface="+mn-ea"/>
                <a:cs typeface="+mn-cs"/>
              </a:rPr>
              <a:t>calcar</a:t>
            </a:r>
            <a:r>
              <a:rPr lang="en-US" sz="1200" kern="1200" dirty="0" smtClean="0">
                <a:solidFill>
                  <a:schemeClr val="tx1"/>
                </a:solidFill>
                <a:effectLst/>
                <a:latin typeface="Times New Roman" pitchFamily="18" charset="0"/>
                <a:ea typeface="+mn-ea"/>
                <a:cs typeface="+mn-cs"/>
              </a:rPr>
              <a:t>, and tail membrane.</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A keeled </a:t>
            </a:r>
            <a:r>
              <a:rPr lang="en-US" sz="1200" kern="1200" dirty="0" err="1" smtClean="0">
                <a:solidFill>
                  <a:schemeClr val="tx1"/>
                </a:solidFill>
                <a:effectLst/>
                <a:latin typeface="Times New Roman" pitchFamily="18" charset="0"/>
                <a:ea typeface="+mn-ea"/>
                <a:cs typeface="+mn-cs"/>
              </a:rPr>
              <a:t>calcar</a:t>
            </a:r>
            <a:r>
              <a:rPr lang="en-US" sz="1200" kern="1200" dirty="0" smtClean="0">
                <a:solidFill>
                  <a:schemeClr val="tx1"/>
                </a:solidFill>
                <a:effectLst/>
                <a:latin typeface="Times New Roman" pitchFamily="18" charset="0"/>
                <a:ea typeface="+mn-ea"/>
                <a:cs typeface="+mn-cs"/>
              </a:rPr>
              <a:t> is a well-defined spur made of cartilage that extends from the ankle towards the tail. It provides support during aerial turns.  The tragus is a tiny fingerlike projection of skin-covered cartilage in front of a bat’s ear (after the activity, encourage students to look into the purpose of the tragus).  The tail membrane is the skin which joins the legs and/or tail of a bat.  The membrane may attach at the ankle or at the toe.  All of </a:t>
            </a:r>
            <a:r>
              <a:rPr lang="en-US" sz="1200" kern="1200" smtClean="0">
                <a:solidFill>
                  <a:schemeClr val="tx1"/>
                </a:solidFill>
                <a:effectLst/>
                <a:latin typeface="Times New Roman" pitchFamily="18" charset="0"/>
                <a:ea typeface="+mn-ea"/>
                <a:cs typeface="+mn-cs"/>
              </a:rPr>
              <a:t>these characteristics </a:t>
            </a:r>
            <a:r>
              <a:rPr lang="en-US" sz="1200" kern="1200" dirty="0" smtClean="0">
                <a:solidFill>
                  <a:schemeClr val="tx1"/>
                </a:solidFill>
                <a:effectLst/>
                <a:latin typeface="Times New Roman" pitchFamily="18" charset="0"/>
                <a:ea typeface="+mn-ea"/>
                <a:cs typeface="+mn-cs"/>
              </a:rPr>
              <a:t>can be important for species identification.</a:t>
            </a:r>
          </a:p>
          <a:p>
            <a:endParaRPr lang="en-US" sz="1200" kern="1200" dirty="0" smtClean="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5DBD53A7-E581-4F9C-8866-E54EF337F903}" type="slidenum">
              <a:rPr lang="en-US" smtClean="0"/>
              <a:pPr/>
              <a:t>9</a:t>
            </a:fld>
            <a:endParaRPr lang="en-US" dirty="0"/>
          </a:p>
        </p:txBody>
      </p:sp>
    </p:spTree>
    <p:extLst>
      <p:ext uri="{BB962C8B-B14F-4D97-AF65-F5344CB8AC3E}">
        <p14:creationId xmlns:p14="http://schemas.microsoft.com/office/powerpoint/2010/main" val="39278835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6962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85800" y="1600200"/>
            <a:ext cx="7772400" cy="4876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4" name="Picture 6" descr="Big_Brush_Creek_Entrance"/>
          <p:cNvPicPr>
            <a:picLocks noChangeAspect="1" noChangeArrowheads="1"/>
          </p:cNvPicPr>
          <p:nvPr userDrawn="1"/>
        </p:nvPicPr>
        <p:blipFill>
          <a:blip r:embed="rId2" cstate="print">
            <a:lum bright="-52000" contrast="-70000"/>
          </a:blip>
          <a:srcRect/>
          <a:stretch>
            <a:fillRect/>
          </a:stretch>
        </p:blipFill>
        <p:spPr bwMode="auto">
          <a:xfrm>
            <a:off x="0" y="0"/>
            <a:ext cx="9144000" cy="6858000"/>
          </a:xfrm>
          <a:prstGeom prst="rect">
            <a:avLst/>
          </a:prstGeom>
          <a:noFill/>
          <a:ln w="9525">
            <a:noFill/>
            <a:miter lim="800000"/>
            <a:headEnd/>
            <a:tailEnd/>
          </a:ln>
        </p:spPr>
      </p:pic>
      <p:sp>
        <p:nvSpPr>
          <p:cNvPr id="5" name="Rectangle 4"/>
          <p:cNvSpPr/>
          <p:nvPr userDrawn="1"/>
        </p:nvSpPr>
        <p:spPr bwMode="auto">
          <a:xfrm>
            <a:off x="7010400" y="6096000"/>
            <a:ext cx="1828800" cy="6096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Tree>
  </p:cSld>
  <p:clrMapOvr>
    <a:masterClrMapping/>
  </p:clrMapOvr>
  <p:transition spd="med">
    <p:pull dir="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transition spd="med">
    <p:pull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cSld>
  <p:clrMapOvr>
    <a:masterClrMapping/>
  </p:clrMapOvr>
  <p:transition spd="med">
    <p:pull dir="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pull dir="rd"/>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1" r:id="rId1"/>
    <p:sldLayoutId id="2147483650" r:id="rId2"/>
    <p:sldLayoutId id="2147483655" r:id="rId3"/>
    <p:sldLayoutId id="2147483656" r:id="rId4"/>
  </p:sldLayoutIdLst>
  <p:transition spd="med">
    <p:pull dir="rd"/>
  </p:transition>
  <p:txStyles>
    <p:titleStyle>
      <a:lvl1pPr algn="l" rtl="0" eaLnBrk="0" fontAlgn="base" hangingPunct="0">
        <a:spcBef>
          <a:spcPct val="0"/>
        </a:spcBef>
        <a:spcAft>
          <a:spcPct val="0"/>
        </a:spcAft>
        <a:defRPr sz="4400">
          <a:solidFill>
            <a:srgbClr val="DDDDDD"/>
          </a:solidFill>
          <a:latin typeface="+mj-lt"/>
          <a:ea typeface="+mj-ea"/>
          <a:cs typeface="+mj-cs"/>
        </a:defRPr>
      </a:lvl1pPr>
      <a:lvl2pPr algn="l" rtl="0" eaLnBrk="0" fontAlgn="base" hangingPunct="0">
        <a:spcBef>
          <a:spcPct val="0"/>
        </a:spcBef>
        <a:spcAft>
          <a:spcPct val="0"/>
        </a:spcAft>
        <a:defRPr sz="4400">
          <a:solidFill>
            <a:srgbClr val="DDDDDD"/>
          </a:solidFill>
          <a:latin typeface="Lucida Calligraphy" pitchFamily="66" charset="0"/>
        </a:defRPr>
      </a:lvl2pPr>
      <a:lvl3pPr algn="l" rtl="0" eaLnBrk="0" fontAlgn="base" hangingPunct="0">
        <a:spcBef>
          <a:spcPct val="0"/>
        </a:spcBef>
        <a:spcAft>
          <a:spcPct val="0"/>
        </a:spcAft>
        <a:defRPr sz="4400">
          <a:solidFill>
            <a:srgbClr val="DDDDDD"/>
          </a:solidFill>
          <a:latin typeface="Lucida Calligraphy" pitchFamily="66" charset="0"/>
        </a:defRPr>
      </a:lvl3pPr>
      <a:lvl4pPr algn="l" rtl="0" eaLnBrk="0" fontAlgn="base" hangingPunct="0">
        <a:spcBef>
          <a:spcPct val="0"/>
        </a:spcBef>
        <a:spcAft>
          <a:spcPct val="0"/>
        </a:spcAft>
        <a:defRPr sz="4400">
          <a:solidFill>
            <a:srgbClr val="DDDDDD"/>
          </a:solidFill>
          <a:latin typeface="Lucida Calligraphy" pitchFamily="66" charset="0"/>
        </a:defRPr>
      </a:lvl4pPr>
      <a:lvl5pPr algn="l" rtl="0" eaLnBrk="0" fontAlgn="base" hangingPunct="0">
        <a:spcBef>
          <a:spcPct val="0"/>
        </a:spcBef>
        <a:spcAft>
          <a:spcPct val="0"/>
        </a:spcAft>
        <a:defRPr sz="4400">
          <a:solidFill>
            <a:srgbClr val="DDDDDD"/>
          </a:solidFill>
          <a:latin typeface="Lucida Calligraphy" pitchFamily="66" charset="0"/>
        </a:defRPr>
      </a:lvl5pPr>
      <a:lvl6pPr marL="457200" algn="l" rtl="0" eaLnBrk="0" fontAlgn="base" hangingPunct="0">
        <a:spcBef>
          <a:spcPct val="0"/>
        </a:spcBef>
        <a:spcAft>
          <a:spcPct val="0"/>
        </a:spcAft>
        <a:defRPr sz="4400">
          <a:solidFill>
            <a:srgbClr val="DDDDDD"/>
          </a:solidFill>
          <a:latin typeface="Lucida Calligraphy" pitchFamily="66" charset="0"/>
        </a:defRPr>
      </a:lvl6pPr>
      <a:lvl7pPr marL="914400" algn="l" rtl="0" eaLnBrk="0" fontAlgn="base" hangingPunct="0">
        <a:spcBef>
          <a:spcPct val="0"/>
        </a:spcBef>
        <a:spcAft>
          <a:spcPct val="0"/>
        </a:spcAft>
        <a:defRPr sz="4400">
          <a:solidFill>
            <a:srgbClr val="DDDDDD"/>
          </a:solidFill>
          <a:latin typeface="Lucida Calligraphy" pitchFamily="66" charset="0"/>
        </a:defRPr>
      </a:lvl7pPr>
      <a:lvl8pPr marL="1371600" algn="l" rtl="0" eaLnBrk="0" fontAlgn="base" hangingPunct="0">
        <a:spcBef>
          <a:spcPct val="0"/>
        </a:spcBef>
        <a:spcAft>
          <a:spcPct val="0"/>
        </a:spcAft>
        <a:defRPr sz="4400">
          <a:solidFill>
            <a:srgbClr val="DDDDDD"/>
          </a:solidFill>
          <a:latin typeface="Lucida Calligraphy" pitchFamily="66" charset="0"/>
        </a:defRPr>
      </a:lvl8pPr>
      <a:lvl9pPr marL="1828800" algn="l" rtl="0" eaLnBrk="0" fontAlgn="base" hangingPunct="0">
        <a:spcBef>
          <a:spcPct val="0"/>
        </a:spcBef>
        <a:spcAft>
          <a:spcPct val="0"/>
        </a:spcAft>
        <a:defRPr sz="4400">
          <a:solidFill>
            <a:srgbClr val="DDDDDD"/>
          </a:solidFill>
          <a:latin typeface="Lucida Calligraphy" pitchFamily="66" charset="0"/>
        </a:defRPr>
      </a:lvl9pPr>
    </p:titleStyle>
    <p:bodyStyle>
      <a:lvl1pPr marL="342900" indent="-342900" algn="l" rtl="0" eaLnBrk="0" fontAlgn="base" hangingPunct="0">
        <a:spcBef>
          <a:spcPct val="20000"/>
        </a:spcBef>
        <a:spcAft>
          <a:spcPct val="0"/>
        </a:spcAft>
        <a:buSzPct val="75000"/>
        <a:buBlip>
          <a:blip r:embed="rId6"/>
        </a:buBlip>
        <a:defRPr sz="3200">
          <a:solidFill>
            <a:schemeClr val="folHlink"/>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Times New Roman" pitchFamily="18" charset="0"/>
        </a:defRPr>
      </a:lvl2pPr>
      <a:lvl3pPr marL="1143000" indent="-228600" algn="l" rtl="0" eaLnBrk="0" fontAlgn="base" hangingPunct="0">
        <a:spcBef>
          <a:spcPct val="20000"/>
        </a:spcBef>
        <a:spcAft>
          <a:spcPct val="0"/>
        </a:spcAft>
        <a:buFont typeface="Times New Roman" pitchFamily="18" charset="0"/>
        <a:buChar char="-"/>
        <a:defRPr sz="2400">
          <a:solidFill>
            <a:schemeClr val="bg1"/>
          </a:solidFill>
          <a:latin typeface="Times New Roman" pitchFamily="18" charset="0"/>
        </a:defRPr>
      </a:lvl3pPr>
      <a:lvl4pPr marL="1600200" indent="-228600" algn="l" rtl="0" eaLnBrk="0" fontAlgn="base" hangingPunct="0">
        <a:spcBef>
          <a:spcPct val="20000"/>
        </a:spcBef>
        <a:spcAft>
          <a:spcPct val="0"/>
        </a:spcAft>
        <a:buChar char="–"/>
        <a:defRPr sz="2000">
          <a:solidFill>
            <a:schemeClr val="bg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bg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bg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bg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bg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bg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mailto:cmsandeno@fs.fed.us" TargetMode="Externa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1.pn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805" name="Text Box 13"/>
          <p:cNvSpPr txBox="1">
            <a:spLocks noChangeArrowheads="1"/>
          </p:cNvSpPr>
          <p:nvPr/>
        </p:nvSpPr>
        <p:spPr bwMode="auto">
          <a:xfrm>
            <a:off x="4876800" y="5507652"/>
            <a:ext cx="4648200" cy="400110"/>
          </a:xfrm>
          <a:prstGeom prst="rect">
            <a:avLst/>
          </a:prstGeom>
          <a:noFill/>
          <a:ln w="9525">
            <a:noFill/>
            <a:miter lim="800000"/>
            <a:headEnd/>
            <a:tailEnd/>
          </a:ln>
          <a:effectLst/>
        </p:spPr>
        <p:txBody>
          <a:bodyPr>
            <a:spAutoFit/>
          </a:bodyPr>
          <a:lstStyle/>
          <a:p>
            <a:pPr>
              <a:spcBef>
                <a:spcPct val="50000"/>
              </a:spcBef>
            </a:pPr>
            <a:endParaRPr lang="en-US" sz="2000" dirty="0" smtClean="0">
              <a:solidFill>
                <a:srgbClr val="FFFFCC"/>
              </a:solidFill>
              <a:latin typeface="Papyrus" pitchFamily="66" charset="0"/>
            </a:endParaRPr>
          </a:p>
        </p:txBody>
      </p:sp>
      <p:sp>
        <p:nvSpPr>
          <p:cNvPr id="15" name="Text Box 13"/>
          <p:cNvSpPr txBox="1">
            <a:spLocks noChangeArrowheads="1"/>
          </p:cNvSpPr>
          <p:nvPr/>
        </p:nvSpPr>
        <p:spPr bwMode="auto">
          <a:xfrm>
            <a:off x="4786581" y="533400"/>
            <a:ext cx="4038600" cy="2197525"/>
          </a:xfrm>
          <a:prstGeom prst="rect">
            <a:avLst/>
          </a:prstGeom>
          <a:noFill/>
          <a:ln w="9525">
            <a:noFill/>
            <a:miter lim="800000"/>
            <a:headEnd/>
            <a:tailEnd/>
          </a:ln>
          <a:effectLst/>
        </p:spPr>
        <p:txBody>
          <a:bodyPr wrap="square">
            <a:spAutoFit/>
          </a:bodyPr>
          <a:lstStyle/>
          <a:p>
            <a:pPr algn="ctr">
              <a:lnSpc>
                <a:spcPct val="114000"/>
              </a:lnSpc>
            </a:pPr>
            <a:r>
              <a:rPr lang="en-US" sz="4000" dirty="0" smtClean="0">
                <a:solidFill>
                  <a:srgbClr val="AD90FE"/>
                </a:solidFill>
                <a:latin typeface="Constantia" panose="02030602050306030303" pitchFamily="18" charset="0"/>
              </a:rPr>
              <a:t>Working the Night Shift – </a:t>
            </a:r>
          </a:p>
          <a:p>
            <a:pPr algn="ctr">
              <a:lnSpc>
                <a:spcPct val="114000"/>
              </a:lnSpc>
            </a:pPr>
            <a:r>
              <a:rPr lang="en-US" sz="4000" dirty="0" smtClean="0">
                <a:solidFill>
                  <a:srgbClr val="AD90FE"/>
                </a:solidFill>
                <a:latin typeface="Constantia" panose="02030602050306030303" pitchFamily="18" charset="0"/>
              </a:rPr>
              <a:t>Biometric Clues</a:t>
            </a:r>
          </a:p>
        </p:txBody>
      </p:sp>
      <p:pic>
        <p:nvPicPr>
          <p:cNvPr id="6146" name="Picture 2" descr="C:\Users\cmsandeno\Documents\Karst\Cave_Coord\Edubat\Posters\Night_Shift\record_data_fw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9050"/>
            <a:ext cx="4546600" cy="68199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9727" y="5791200"/>
            <a:ext cx="1464273" cy="1047750"/>
          </a:xfrm>
          <a:prstGeom prst="rect">
            <a:avLst/>
          </a:prstGeom>
        </p:spPr>
      </p:pic>
      <p:sp>
        <p:nvSpPr>
          <p:cNvPr id="7" name="TextBox 12"/>
          <p:cNvSpPr txBox="1">
            <a:spLocks noChangeArrowheads="1"/>
          </p:cNvSpPr>
          <p:nvPr/>
        </p:nvSpPr>
        <p:spPr bwMode="auto">
          <a:xfrm>
            <a:off x="4772726" y="3177136"/>
            <a:ext cx="424674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600" dirty="0">
                <a:solidFill>
                  <a:srgbClr val="FFFFFF"/>
                </a:solidFill>
                <a:latin typeface="Constantia" panose="02030602050306030303" pitchFamily="18" charset="0"/>
              </a:rPr>
              <a:t>Educators and students: you are welcome to use the images in this presentation in schools or other educational venues.  The photos are the ownership of many individuals and </a:t>
            </a:r>
            <a:r>
              <a:rPr lang="en-US" altLang="en-US" sz="1600" dirty="0">
                <a:solidFill>
                  <a:srgbClr val="AD90FE"/>
                </a:solidFill>
                <a:latin typeface="Constantia" panose="02030602050306030303" pitchFamily="18" charset="0"/>
              </a:rPr>
              <a:t>should not be used outside of this presentation without </a:t>
            </a:r>
            <a:r>
              <a:rPr lang="en-US" altLang="en-US" sz="1600" dirty="0" smtClean="0">
                <a:solidFill>
                  <a:srgbClr val="AD90FE"/>
                </a:solidFill>
                <a:latin typeface="Constantia" panose="02030602050306030303" pitchFamily="18" charset="0"/>
              </a:rPr>
              <a:t>written </a:t>
            </a:r>
            <a:r>
              <a:rPr lang="en-US" altLang="en-US" sz="1600" dirty="0">
                <a:solidFill>
                  <a:srgbClr val="AD90FE"/>
                </a:solidFill>
                <a:latin typeface="Constantia" panose="02030602050306030303" pitchFamily="18" charset="0"/>
              </a:rPr>
              <a:t>permission.</a:t>
            </a:r>
            <a:r>
              <a:rPr lang="en-US" altLang="en-US" sz="1600" dirty="0">
                <a:solidFill>
                  <a:srgbClr val="FFFFFF"/>
                </a:solidFill>
                <a:latin typeface="Constantia" panose="02030602050306030303" pitchFamily="18" charset="0"/>
              </a:rPr>
              <a:t> For such use, </a:t>
            </a:r>
            <a:r>
              <a:rPr lang="en-US" altLang="en-US" sz="1600" dirty="0" smtClean="0">
                <a:solidFill>
                  <a:srgbClr val="FFFFFF"/>
                </a:solidFill>
                <a:latin typeface="Constantia" panose="02030602050306030303" pitchFamily="18" charset="0"/>
              </a:rPr>
              <a:t>please contact Cynthia Sandeno at </a:t>
            </a:r>
            <a:r>
              <a:rPr lang="en-US" altLang="en-US" sz="1600" dirty="0">
                <a:solidFill>
                  <a:srgbClr val="FFFFFF"/>
                </a:solidFill>
                <a:latin typeface="Constantia" panose="02030602050306030303" pitchFamily="18" charset="0"/>
                <a:hlinkClick r:id="rId5"/>
              </a:rPr>
              <a:t>cmsandeno@fs.fed.us</a:t>
            </a:r>
            <a:r>
              <a:rPr lang="en-US" altLang="en-US" sz="1600" dirty="0">
                <a:solidFill>
                  <a:srgbClr val="FFFFFF"/>
                </a:solidFill>
                <a:latin typeface="Constantia" panose="02030602050306030303" pitchFamily="18" charset="0"/>
              </a:rPr>
              <a:t>.  These images should never be used or released for commercial use (for profit). </a:t>
            </a:r>
          </a:p>
        </p:txBody>
      </p:sp>
      <p:sp>
        <p:nvSpPr>
          <p:cNvPr id="3" name="TextBox 2"/>
          <p:cNvSpPr txBox="1"/>
          <p:nvPr/>
        </p:nvSpPr>
        <p:spPr>
          <a:xfrm>
            <a:off x="0" y="6581001"/>
            <a:ext cx="2870200" cy="246221"/>
          </a:xfrm>
          <a:prstGeom prst="rect">
            <a:avLst/>
          </a:prstGeom>
          <a:noFill/>
        </p:spPr>
        <p:txBody>
          <a:bodyPr wrap="square" rtlCol="0">
            <a:spAutoFit/>
          </a:bodyPr>
          <a:lstStyle/>
          <a:p>
            <a:r>
              <a:rPr lang="en-US" sz="1000" dirty="0" smtClean="0">
                <a:solidFill>
                  <a:srgbClr val="FFFFFF"/>
                </a:solidFill>
              </a:rPr>
              <a:t>Photo by U.S. Fish and Wildlife Service</a:t>
            </a:r>
            <a:endParaRPr lang="en-US" sz="1000" dirty="0">
              <a:solidFill>
                <a:srgbClr val="FFFFFF"/>
              </a:solidFill>
            </a:endParaRPr>
          </a:p>
        </p:txBody>
      </p:sp>
    </p:spTree>
  </p:cSld>
  <p:clrMapOvr>
    <a:masterClrMapping/>
  </p:clrMapOvr>
  <p:transition spd="med">
    <p:strips dir="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119987"/>
            <a:ext cx="9144000" cy="838200"/>
          </a:xfrm>
          <a:prstGeom prst="rect">
            <a:avLst/>
          </a:prstGeom>
        </p:spPr>
        <p:txBody>
          <a:bodyPr/>
          <a:lstStyle>
            <a:lvl1pPr marL="342900" indent="-342900" algn="l" rtl="0" eaLnBrk="0" fontAlgn="base" hangingPunct="0">
              <a:spcBef>
                <a:spcPct val="20000"/>
              </a:spcBef>
              <a:spcAft>
                <a:spcPct val="0"/>
              </a:spcAft>
              <a:buSzPct val="75000"/>
              <a:buBlip>
                <a:blip r:embed="rId3"/>
              </a:buBlip>
              <a:defRPr sz="3200">
                <a:solidFill>
                  <a:schemeClr val="folHlink"/>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Times New Roman" pitchFamily="18" charset="0"/>
              </a:defRPr>
            </a:lvl2pPr>
            <a:lvl3pPr marL="1143000" indent="-228600" algn="l" rtl="0" eaLnBrk="0" fontAlgn="base" hangingPunct="0">
              <a:spcBef>
                <a:spcPct val="20000"/>
              </a:spcBef>
              <a:spcAft>
                <a:spcPct val="0"/>
              </a:spcAft>
              <a:buFont typeface="Times New Roman" pitchFamily="18" charset="0"/>
              <a:buChar char="-"/>
              <a:defRPr sz="2400">
                <a:solidFill>
                  <a:schemeClr val="bg1"/>
                </a:solidFill>
                <a:latin typeface="Times New Roman" pitchFamily="18" charset="0"/>
              </a:defRPr>
            </a:lvl3pPr>
            <a:lvl4pPr marL="1600200" indent="-228600" algn="l" rtl="0" eaLnBrk="0" fontAlgn="base" hangingPunct="0">
              <a:spcBef>
                <a:spcPct val="20000"/>
              </a:spcBef>
              <a:spcAft>
                <a:spcPct val="0"/>
              </a:spcAft>
              <a:buChar char="–"/>
              <a:defRPr sz="2000">
                <a:solidFill>
                  <a:schemeClr val="bg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bg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bg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bg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bg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bg1"/>
                </a:solidFill>
                <a:latin typeface="Times New Roman" pitchFamily="18" charset="0"/>
              </a:defRPr>
            </a:lvl9pPr>
          </a:lstStyle>
          <a:p>
            <a:pPr marL="0" indent="0" algn="ctr" eaLnBrk="1" hangingPunct="1">
              <a:buFontTx/>
              <a:buNone/>
            </a:pPr>
            <a:r>
              <a:rPr lang="en-US" kern="1200" dirty="0" smtClean="0">
                <a:solidFill>
                  <a:schemeClr val="bg1"/>
                </a:solidFill>
                <a:latin typeface="Constantia" panose="02030602050306030303" pitchFamily="18" charset="0"/>
                <a:cs typeface="Arial" pitchFamily="34" charset="0"/>
              </a:rPr>
              <a:t>Recording Data</a:t>
            </a: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FontTx/>
              <a:buNone/>
            </a:pPr>
            <a:endParaRPr lang="en-US" sz="1600" kern="1200" dirty="0" smtClean="0">
              <a:solidFill>
                <a:srgbClr val="AD90FE"/>
              </a:solidFill>
              <a:latin typeface="Arial" pitchFamily="34" charset="0"/>
              <a:cs typeface="Arial" pitchFamily="34" charset="0"/>
            </a:endParaRPr>
          </a:p>
          <a:p>
            <a:pPr algn="ctr"/>
            <a:endParaRPr lang="en-US" sz="2800" kern="0" dirty="0" smtClean="0">
              <a:solidFill>
                <a:srgbClr val="AD90FE"/>
              </a:solidFill>
            </a:endParaRP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FontTx/>
              <a:buNone/>
            </a:pPr>
            <a:endParaRPr lang="en-US" sz="1600" kern="1200" dirty="0" smtClean="0">
              <a:solidFill>
                <a:srgbClr val="AD90FE"/>
              </a:solidFill>
              <a:latin typeface="Arial" pitchFamily="34" charset="0"/>
              <a:cs typeface="Arial" pitchFamily="34" charset="0"/>
            </a:endParaRPr>
          </a:p>
        </p:txBody>
      </p:sp>
      <p:pic>
        <p:nvPicPr>
          <p:cNvPr id="15363" name="Picture 3" descr="C:\Users\cmsandeno\Documents\Karst\Cave_Coord\Edubat\Posters\11_Who_P2_Powers_1pers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995526"/>
            <a:ext cx="4419601" cy="58928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5362" name="Picture 2" descr="C:\Users\cmsandeno\Documents\Karst\Cave_Coord\Edubat\Posters\11_Who_P1_Powers_3peopl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0000"/>
          <a:stretch/>
        </p:blipFill>
        <p:spPr bwMode="auto">
          <a:xfrm>
            <a:off x="5539326" y="876300"/>
            <a:ext cx="2409209" cy="3613813"/>
          </a:xfrm>
          <a:prstGeom prst="roundRect">
            <a:avLst>
              <a:gd name="adj" fmla="val 8594"/>
            </a:avLst>
          </a:prstGeom>
          <a:solidFill>
            <a:srgbClr val="FFFFFF">
              <a:shade val="85000"/>
            </a:srgbClr>
          </a:solidFill>
          <a:ln>
            <a:noFill/>
          </a:ln>
          <a:effectLst/>
          <a:extLst/>
        </p:spPr>
      </p:pic>
      <p:pic>
        <p:nvPicPr>
          <p:cNvPr id="15364" name="Picture 4" descr="C:\Users\cmsandeno\Documents\Karst\Cave_Coord\Edubat\Posters\Night_Shift\insect_wing_record_data_fws.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2626" r="4800"/>
          <a:stretch/>
        </p:blipFill>
        <p:spPr bwMode="auto">
          <a:xfrm>
            <a:off x="4800600" y="4782385"/>
            <a:ext cx="3886663" cy="21059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1" name="TextBox 10"/>
          <p:cNvSpPr txBox="1"/>
          <p:nvPr/>
        </p:nvSpPr>
        <p:spPr>
          <a:xfrm>
            <a:off x="5831240" y="6611779"/>
            <a:ext cx="2870200" cy="246221"/>
          </a:xfrm>
          <a:prstGeom prst="rect">
            <a:avLst/>
          </a:prstGeom>
          <a:noFill/>
        </p:spPr>
        <p:txBody>
          <a:bodyPr wrap="square" rtlCol="0">
            <a:spAutoFit/>
          </a:bodyPr>
          <a:lstStyle/>
          <a:p>
            <a:pPr algn="r"/>
            <a:r>
              <a:rPr lang="en-US" sz="1000" dirty="0" smtClean="0">
                <a:solidFill>
                  <a:srgbClr val="FFFFFF"/>
                </a:solidFill>
              </a:rPr>
              <a:t>Photo by U.S. Fish and Wildlife Service</a:t>
            </a:r>
            <a:endParaRPr lang="en-US" sz="1000" dirty="0">
              <a:solidFill>
                <a:srgbClr val="FFFFFF"/>
              </a:solidFill>
            </a:endParaRPr>
          </a:p>
        </p:txBody>
      </p:sp>
      <p:cxnSp>
        <p:nvCxnSpPr>
          <p:cNvPr id="3" name="Straight Connector 2"/>
          <p:cNvCxnSpPr/>
          <p:nvPr/>
        </p:nvCxnSpPr>
        <p:spPr bwMode="auto">
          <a:xfrm>
            <a:off x="0" y="838200"/>
            <a:ext cx="9144000" cy="38100"/>
          </a:xfrm>
          <a:prstGeom prst="line">
            <a:avLst/>
          </a:prstGeom>
          <a:solidFill>
            <a:schemeClr val="accent1"/>
          </a:solidFill>
          <a:ln w="28575" cap="flat" cmpd="sng" algn="ctr">
            <a:solidFill>
              <a:srgbClr val="FFFFFF"/>
            </a:solidFill>
            <a:prstDash val="solid"/>
            <a:round/>
            <a:headEnd type="none" w="med" len="med"/>
            <a:tailEnd type="none" w="med" len="med"/>
          </a:ln>
          <a:effectLst/>
        </p:spPr>
      </p:cxnSp>
      <p:sp>
        <p:nvSpPr>
          <p:cNvPr id="12" name="TextBox 11"/>
          <p:cNvSpPr txBox="1"/>
          <p:nvPr/>
        </p:nvSpPr>
        <p:spPr>
          <a:xfrm>
            <a:off x="2667000" y="6611779"/>
            <a:ext cx="1613931" cy="246221"/>
          </a:xfrm>
          <a:prstGeom prst="rect">
            <a:avLst/>
          </a:prstGeom>
          <a:noFill/>
        </p:spPr>
        <p:txBody>
          <a:bodyPr wrap="square" rtlCol="0">
            <a:spAutoFit/>
          </a:bodyPr>
          <a:lstStyle/>
          <a:p>
            <a:pPr algn="r"/>
            <a:r>
              <a:rPr lang="en-US" sz="1000" dirty="0" smtClean="0">
                <a:solidFill>
                  <a:schemeClr val="bg1"/>
                </a:solidFill>
              </a:rPr>
              <a:t>Photo © Karen Powers</a:t>
            </a:r>
            <a:endParaRPr lang="en-US" sz="1000" dirty="0">
              <a:solidFill>
                <a:schemeClr val="bg1"/>
              </a:solidFill>
            </a:endParaRPr>
          </a:p>
        </p:txBody>
      </p:sp>
      <p:sp>
        <p:nvSpPr>
          <p:cNvPr id="13" name="TextBox 12"/>
          <p:cNvSpPr txBox="1"/>
          <p:nvPr/>
        </p:nvSpPr>
        <p:spPr>
          <a:xfrm>
            <a:off x="6371818" y="995526"/>
            <a:ext cx="1613931" cy="246221"/>
          </a:xfrm>
          <a:prstGeom prst="rect">
            <a:avLst/>
          </a:prstGeom>
          <a:noFill/>
        </p:spPr>
        <p:txBody>
          <a:bodyPr wrap="square" rtlCol="0">
            <a:spAutoFit/>
          </a:bodyPr>
          <a:lstStyle/>
          <a:p>
            <a:pPr algn="r"/>
            <a:r>
              <a:rPr lang="en-US" sz="1000" dirty="0" smtClean="0">
                <a:solidFill>
                  <a:schemeClr val="bg1"/>
                </a:solidFill>
              </a:rPr>
              <a:t>Photo © Karen Powers</a:t>
            </a:r>
            <a:endParaRPr lang="en-US" sz="1000" dirty="0">
              <a:solidFill>
                <a:schemeClr val="bg1"/>
              </a:solidFill>
            </a:endParaRPr>
          </a:p>
        </p:txBody>
      </p:sp>
    </p:spTree>
    <p:extLst>
      <p:ext uri="{BB962C8B-B14F-4D97-AF65-F5344CB8AC3E}">
        <p14:creationId xmlns:p14="http://schemas.microsoft.com/office/powerpoint/2010/main" val="1638134118"/>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119987"/>
            <a:ext cx="9144000" cy="838200"/>
          </a:xfrm>
          <a:prstGeom prst="rect">
            <a:avLst/>
          </a:prstGeom>
        </p:spPr>
        <p:txBody>
          <a:bodyPr/>
          <a:lstStyle>
            <a:lvl1pPr marL="342900" indent="-342900" algn="l" rtl="0" eaLnBrk="0" fontAlgn="base" hangingPunct="0">
              <a:spcBef>
                <a:spcPct val="20000"/>
              </a:spcBef>
              <a:spcAft>
                <a:spcPct val="0"/>
              </a:spcAft>
              <a:buSzPct val="75000"/>
              <a:buBlip>
                <a:blip r:embed="rId3"/>
              </a:buBlip>
              <a:defRPr sz="3200">
                <a:solidFill>
                  <a:schemeClr val="folHlink"/>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Times New Roman" pitchFamily="18" charset="0"/>
              </a:defRPr>
            </a:lvl2pPr>
            <a:lvl3pPr marL="1143000" indent="-228600" algn="l" rtl="0" eaLnBrk="0" fontAlgn="base" hangingPunct="0">
              <a:spcBef>
                <a:spcPct val="20000"/>
              </a:spcBef>
              <a:spcAft>
                <a:spcPct val="0"/>
              </a:spcAft>
              <a:buFont typeface="Times New Roman" pitchFamily="18" charset="0"/>
              <a:buChar char="-"/>
              <a:defRPr sz="2400">
                <a:solidFill>
                  <a:schemeClr val="bg1"/>
                </a:solidFill>
                <a:latin typeface="Times New Roman" pitchFamily="18" charset="0"/>
              </a:defRPr>
            </a:lvl3pPr>
            <a:lvl4pPr marL="1600200" indent="-228600" algn="l" rtl="0" eaLnBrk="0" fontAlgn="base" hangingPunct="0">
              <a:spcBef>
                <a:spcPct val="20000"/>
              </a:spcBef>
              <a:spcAft>
                <a:spcPct val="0"/>
              </a:spcAft>
              <a:buChar char="–"/>
              <a:defRPr sz="2000">
                <a:solidFill>
                  <a:schemeClr val="bg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bg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bg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bg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bg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bg1"/>
                </a:solidFill>
                <a:latin typeface="Times New Roman" pitchFamily="18" charset="0"/>
              </a:defRPr>
            </a:lvl9pPr>
          </a:lstStyle>
          <a:p>
            <a:pPr marL="0" indent="0" algn="ctr" eaLnBrk="1" hangingPunct="1">
              <a:buFontTx/>
              <a:buNone/>
            </a:pPr>
            <a:r>
              <a:rPr lang="en-US" kern="1200" dirty="0" smtClean="0">
                <a:solidFill>
                  <a:schemeClr val="bg1"/>
                </a:solidFill>
                <a:latin typeface="Constantia" panose="02030602050306030303" pitchFamily="18" charset="0"/>
                <a:cs typeface="Arial" pitchFamily="34" charset="0"/>
              </a:rPr>
              <a:t>Who Am I?  Collecting Your Data:</a:t>
            </a: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FontTx/>
              <a:buNone/>
            </a:pPr>
            <a:endParaRPr lang="en-US" sz="1600" kern="1200" dirty="0" smtClean="0">
              <a:solidFill>
                <a:srgbClr val="AD90FE"/>
              </a:solidFill>
              <a:latin typeface="Arial" pitchFamily="34" charset="0"/>
              <a:cs typeface="Arial" pitchFamily="34" charset="0"/>
            </a:endParaRPr>
          </a:p>
          <a:p>
            <a:pPr algn="ctr"/>
            <a:endParaRPr lang="en-US" sz="2800" kern="0" dirty="0" smtClean="0">
              <a:solidFill>
                <a:srgbClr val="AD90FE"/>
              </a:solidFill>
            </a:endParaRP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FontTx/>
              <a:buNone/>
            </a:pPr>
            <a:endParaRPr lang="en-US" sz="1600" kern="1200" dirty="0" smtClean="0">
              <a:solidFill>
                <a:srgbClr val="AD90FE"/>
              </a:solidFill>
              <a:latin typeface="Arial" pitchFamily="34" charset="0"/>
              <a:cs typeface="Arial" pitchFamily="34" charset="0"/>
            </a:endParaRPr>
          </a:p>
        </p:txBody>
      </p:sp>
      <p:cxnSp>
        <p:nvCxnSpPr>
          <p:cNvPr id="3" name="Straight Connector 2"/>
          <p:cNvCxnSpPr/>
          <p:nvPr/>
        </p:nvCxnSpPr>
        <p:spPr bwMode="auto">
          <a:xfrm>
            <a:off x="0" y="838200"/>
            <a:ext cx="9144000" cy="38100"/>
          </a:xfrm>
          <a:prstGeom prst="line">
            <a:avLst/>
          </a:prstGeom>
          <a:solidFill>
            <a:schemeClr val="accent1"/>
          </a:solidFill>
          <a:ln w="28575" cap="flat" cmpd="sng" algn="ctr">
            <a:solidFill>
              <a:srgbClr val="FFFFFF"/>
            </a:solidFill>
            <a:prstDash val="solid"/>
            <a:round/>
            <a:headEnd type="none" w="med" len="med"/>
            <a:tailEnd type="none" w="med" len="med"/>
          </a:ln>
          <a:effectLst/>
        </p:spPr>
      </p:cxnSp>
      <p:pic>
        <p:nvPicPr>
          <p:cNvPr id="16386" name="Picture 2" descr="C:\Users\cmsandeno\Documents\Karst\Cave_Coord\Edubat\BCI\Final_Photos\USDA - Eastern Region\0042497_c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1484" y="984768"/>
            <a:ext cx="4681376" cy="3511032"/>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C:\Users\cmsandeno\Documents\Karst\Cave_Coord\Edubat\Posters\1_Who_P2_Powers_batonfinger.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4136" r="31932"/>
          <a:stretch/>
        </p:blipFill>
        <p:spPr bwMode="auto">
          <a:xfrm>
            <a:off x="5203112" y="4595498"/>
            <a:ext cx="3200400" cy="23224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29411" y="984768"/>
            <a:ext cx="4342073" cy="4001095"/>
          </a:xfrm>
          <a:prstGeom prst="rect">
            <a:avLst/>
          </a:prstGeom>
          <a:noFill/>
        </p:spPr>
        <p:txBody>
          <a:bodyPr wrap="square" rtlCol="0">
            <a:spAutoFit/>
          </a:bodyPr>
          <a:lstStyle/>
          <a:p>
            <a:pPr marL="342900" indent="-342900">
              <a:buFont typeface="Arial" panose="020B0604020202020204" pitchFamily="34" charset="0"/>
              <a:buChar char="•"/>
            </a:pPr>
            <a:r>
              <a:rPr lang="en-US" sz="2600" dirty="0" smtClean="0">
                <a:solidFill>
                  <a:srgbClr val="FFFFFF"/>
                </a:solidFill>
                <a:latin typeface="Constantia" panose="02030602050306030303" pitchFamily="18" charset="0"/>
              </a:rPr>
              <a:t>Date/Time</a:t>
            </a:r>
          </a:p>
          <a:p>
            <a:endParaRPr lang="en-US" sz="1200" dirty="0" smtClean="0">
              <a:solidFill>
                <a:srgbClr val="FFFFFF"/>
              </a:solidFill>
              <a:latin typeface="Constantia" panose="02030602050306030303" pitchFamily="18" charset="0"/>
            </a:endParaRPr>
          </a:p>
          <a:p>
            <a:pPr marL="342900" indent="-342900">
              <a:buFont typeface="Arial" panose="020B0604020202020204" pitchFamily="34" charset="0"/>
              <a:buChar char="•"/>
            </a:pPr>
            <a:r>
              <a:rPr lang="en-US" sz="2600" dirty="0" smtClean="0">
                <a:solidFill>
                  <a:srgbClr val="FFFFFF"/>
                </a:solidFill>
                <a:latin typeface="Constantia" panose="02030602050306030303" pitchFamily="18" charset="0"/>
              </a:rPr>
              <a:t>Weather</a:t>
            </a:r>
            <a:endParaRPr lang="en-US" sz="2600" dirty="0">
              <a:solidFill>
                <a:srgbClr val="FFFFFF"/>
              </a:solidFill>
              <a:latin typeface="Constantia" panose="02030602050306030303" pitchFamily="18" charset="0"/>
            </a:endParaRPr>
          </a:p>
          <a:p>
            <a:endParaRPr lang="en-US" sz="1200" dirty="0" smtClean="0">
              <a:solidFill>
                <a:srgbClr val="FFFFFF"/>
              </a:solidFill>
              <a:latin typeface="Constantia" panose="02030602050306030303" pitchFamily="18" charset="0"/>
            </a:endParaRPr>
          </a:p>
          <a:p>
            <a:pPr marL="342900" indent="-342900">
              <a:buFont typeface="Arial" panose="020B0604020202020204" pitchFamily="34" charset="0"/>
              <a:buChar char="•"/>
            </a:pPr>
            <a:r>
              <a:rPr lang="en-US" sz="2600" dirty="0" smtClean="0">
                <a:solidFill>
                  <a:srgbClr val="FFFFFF"/>
                </a:solidFill>
                <a:latin typeface="Constantia" panose="02030602050306030303" pitchFamily="18" charset="0"/>
              </a:rPr>
              <a:t>Location</a:t>
            </a:r>
          </a:p>
          <a:p>
            <a:endParaRPr lang="en-US" sz="1200" dirty="0" smtClean="0">
              <a:solidFill>
                <a:srgbClr val="FFFFFF"/>
              </a:solidFill>
              <a:latin typeface="Constantia" panose="02030602050306030303" pitchFamily="18" charset="0"/>
            </a:endParaRPr>
          </a:p>
          <a:p>
            <a:pPr marL="342900" indent="-342900">
              <a:buFont typeface="Arial" panose="020B0604020202020204" pitchFamily="34" charset="0"/>
              <a:buChar char="•"/>
            </a:pPr>
            <a:r>
              <a:rPr lang="en-US" sz="2600" dirty="0" smtClean="0">
                <a:solidFill>
                  <a:srgbClr val="FFFFFF"/>
                </a:solidFill>
                <a:latin typeface="Constantia" panose="02030602050306030303" pitchFamily="18" charset="0"/>
              </a:rPr>
              <a:t>Right forearm length</a:t>
            </a:r>
          </a:p>
          <a:p>
            <a:endParaRPr lang="en-US" sz="1200" dirty="0" smtClean="0">
              <a:solidFill>
                <a:srgbClr val="FFFFFF"/>
              </a:solidFill>
              <a:latin typeface="Constantia" panose="02030602050306030303" pitchFamily="18" charset="0"/>
            </a:endParaRPr>
          </a:p>
          <a:p>
            <a:pPr marL="342900" indent="-342900">
              <a:buFont typeface="Arial" panose="020B0604020202020204" pitchFamily="34" charset="0"/>
              <a:buChar char="•"/>
            </a:pPr>
            <a:r>
              <a:rPr lang="en-US" sz="2600" dirty="0" smtClean="0">
                <a:solidFill>
                  <a:srgbClr val="FFFFFF"/>
                </a:solidFill>
                <a:latin typeface="Constantia" panose="02030602050306030303" pitchFamily="18" charset="0"/>
              </a:rPr>
              <a:t>Weight</a:t>
            </a:r>
          </a:p>
          <a:p>
            <a:endParaRPr lang="en-US" sz="1200" dirty="0" smtClean="0">
              <a:solidFill>
                <a:srgbClr val="FFFFFF"/>
              </a:solidFill>
              <a:latin typeface="Constantia" panose="02030602050306030303" pitchFamily="18" charset="0"/>
            </a:endParaRPr>
          </a:p>
          <a:p>
            <a:pPr marL="342900" indent="-342900">
              <a:buFont typeface="Arial" panose="020B0604020202020204" pitchFamily="34" charset="0"/>
              <a:buChar char="•"/>
            </a:pPr>
            <a:r>
              <a:rPr lang="en-US" sz="2600" dirty="0" smtClean="0">
                <a:solidFill>
                  <a:srgbClr val="FFFFFF"/>
                </a:solidFill>
                <a:latin typeface="Constantia" panose="02030602050306030303" pitchFamily="18" charset="0"/>
              </a:rPr>
              <a:t>Physical characteristics</a:t>
            </a:r>
          </a:p>
          <a:p>
            <a:endParaRPr lang="en-US" sz="1200" dirty="0" smtClean="0">
              <a:solidFill>
                <a:srgbClr val="FFFFFF"/>
              </a:solidFill>
              <a:latin typeface="Constantia" panose="02030602050306030303" pitchFamily="18" charset="0"/>
            </a:endParaRPr>
          </a:p>
          <a:p>
            <a:pPr marL="342900" indent="-342900">
              <a:buFont typeface="Arial" panose="020B0604020202020204" pitchFamily="34" charset="0"/>
              <a:buChar char="•"/>
            </a:pPr>
            <a:r>
              <a:rPr lang="en-US" sz="2600" dirty="0" smtClean="0">
                <a:solidFill>
                  <a:srgbClr val="FFFFFF"/>
                </a:solidFill>
                <a:latin typeface="Constantia" panose="02030602050306030303" pitchFamily="18" charset="0"/>
              </a:rPr>
              <a:t>Behavioral characteristics</a:t>
            </a:r>
            <a:endParaRPr lang="en-US" sz="2600" dirty="0">
              <a:solidFill>
                <a:srgbClr val="FFFFFF"/>
              </a:solidFill>
              <a:latin typeface="Constantia" panose="02030602050306030303" pitchFamily="18" charset="0"/>
            </a:endParaRPr>
          </a:p>
        </p:txBody>
      </p:sp>
      <p:sp>
        <p:nvSpPr>
          <p:cNvPr id="12" name="TextBox 11"/>
          <p:cNvSpPr txBox="1"/>
          <p:nvPr/>
        </p:nvSpPr>
        <p:spPr>
          <a:xfrm>
            <a:off x="6477000" y="6606150"/>
            <a:ext cx="1832030" cy="251850"/>
          </a:xfrm>
          <a:prstGeom prst="rect">
            <a:avLst/>
          </a:prstGeom>
          <a:noFill/>
        </p:spPr>
        <p:txBody>
          <a:bodyPr wrap="square" rtlCol="0">
            <a:spAutoFit/>
          </a:bodyPr>
          <a:lstStyle/>
          <a:p>
            <a:pPr algn="r"/>
            <a:r>
              <a:rPr lang="en-US" sz="1000" dirty="0" smtClean="0">
                <a:solidFill>
                  <a:schemeClr val="bg1"/>
                </a:solidFill>
              </a:rPr>
              <a:t>Photo © Karen Powers</a:t>
            </a:r>
            <a:endParaRPr lang="en-US" sz="1000" dirty="0">
              <a:solidFill>
                <a:schemeClr val="bg1"/>
              </a:solidFill>
            </a:endParaRPr>
          </a:p>
        </p:txBody>
      </p:sp>
      <p:sp>
        <p:nvSpPr>
          <p:cNvPr id="11" name="TextBox 10"/>
          <p:cNvSpPr txBox="1"/>
          <p:nvPr/>
        </p:nvSpPr>
        <p:spPr>
          <a:xfrm>
            <a:off x="4462624" y="4519037"/>
            <a:ext cx="4681376" cy="246221"/>
          </a:xfrm>
          <a:prstGeom prst="rect">
            <a:avLst/>
          </a:prstGeom>
          <a:noFill/>
        </p:spPr>
        <p:txBody>
          <a:bodyPr wrap="square" rtlCol="0">
            <a:spAutoFit/>
          </a:bodyPr>
          <a:lstStyle/>
          <a:p>
            <a:pPr algn="ctr"/>
            <a:r>
              <a:rPr lang="en-US" sz="1000" dirty="0">
                <a:solidFill>
                  <a:srgbClr val="FFFFFF"/>
                </a:solidFill>
              </a:rPr>
              <a:t>Photo © Merlin D. Tuttle, </a:t>
            </a:r>
            <a:r>
              <a:rPr lang="en-US" sz="1000" dirty="0" smtClean="0">
                <a:solidFill>
                  <a:srgbClr val="FFFFFF"/>
                </a:solidFill>
              </a:rPr>
              <a:t>Bat Conservation International, www.batcon.org</a:t>
            </a:r>
            <a:endParaRPr lang="en-US" sz="1000" dirty="0">
              <a:solidFill>
                <a:srgbClr val="FFFFFF"/>
              </a:solidFill>
            </a:endParaRPr>
          </a:p>
        </p:txBody>
      </p:sp>
    </p:spTree>
    <p:extLst>
      <p:ext uri="{BB962C8B-B14F-4D97-AF65-F5344CB8AC3E}">
        <p14:creationId xmlns:p14="http://schemas.microsoft.com/office/powerpoint/2010/main" val="736156127"/>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119987"/>
            <a:ext cx="9144000" cy="838200"/>
          </a:xfrm>
          <a:prstGeom prst="rect">
            <a:avLst/>
          </a:prstGeom>
        </p:spPr>
        <p:txBody>
          <a:bodyPr/>
          <a:lstStyle>
            <a:lvl1pPr marL="342900" indent="-342900" algn="l" rtl="0" eaLnBrk="0" fontAlgn="base" hangingPunct="0">
              <a:spcBef>
                <a:spcPct val="20000"/>
              </a:spcBef>
              <a:spcAft>
                <a:spcPct val="0"/>
              </a:spcAft>
              <a:buSzPct val="75000"/>
              <a:buBlip>
                <a:blip r:embed="rId3"/>
              </a:buBlip>
              <a:defRPr sz="3200">
                <a:solidFill>
                  <a:schemeClr val="folHlink"/>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Times New Roman" pitchFamily="18" charset="0"/>
              </a:defRPr>
            </a:lvl2pPr>
            <a:lvl3pPr marL="1143000" indent="-228600" algn="l" rtl="0" eaLnBrk="0" fontAlgn="base" hangingPunct="0">
              <a:spcBef>
                <a:spcPct val="20000"/>
              </a:spcBef>
              <a:spcAft>
                <a:spcPct val="0"/>
              </a:spcAft>
              <a:buFont typeface="Times New Roman" pitchFamily="18" charset="0"/>
              <a:buChar char="-"/>
              <a:defRPr sz="2400">
                <a:solidFill>
                  <a:schemeClr val="bg1"/>
                </a:solidFill>
                <a:latin typeface="Times New Roman" pitchFamily="18" charset="0"/>
              </a:defRPr>
            </a:lvl3pPr>
            <a:lvl4pPr marL="1600200" indent="-228600" algn="l" rtl="0" eaLnBrk="0" fontAlgn="base" hangingPunct="0">
              <a:spcBef>
                <a:spcPct val="20000"/>
              </a:spcBef>
              <a:spcAft>
                <a:spcPct val="0"/>
              </a:spcAft>
              <a:buChar char="–"/>
              <a:defRPr sz="2000">
                <a:solidFill>
                  <a:schemeClr val="bg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bg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bg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bg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bg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bg1"/>
                </a:solidFill>
                <a:latin typeface="Times New Roman" pitchFamily="18" charset="0"/>
              </a:defRPr>
            </a:lvl9pPr>
          </a:lstStyle>
          <a:p>
            <a:pPr marL="0" indent="0" algn="ctr" eaLnBrk="1" hangingPunct="1">
              <a:buFontTx/>
              <a:buNone/>
            </a:pPr>
            <a:r>
              <a:rPr lang="en-US" kern="1200" dirty="0" smtClean="0">
                <a:solidFill>
                  <a:schemeClr val="bg1"/>
                </a:solidFill>
                <a:latin typeface="Constantia" panose="02030602050306030303" pitchFamily="18" charset="0"/>
                <a:cs typeface="Arial" pitchFamily="34" charset="0"/>
              </a:rPr>
              <a:t>A Special Thanks to Our Photographers</a:t>
            </a: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FontTx/>
              <a:buNone/>
            </a:pPr>
            <a:endParaRPr lang="en-US" sz="1600" kern="1200" dirty="0" smtClean="0">
              <a:solidFill>
                <a:srgbClr val="AD90FE"/>
              </a:solidFill>
              <a:latin typeface="Arial" pitchFamily="34" charset="0"/>
              <a:cs typeface="Arial" pitchFamily="34" charset="0"/>
            </a:endParaRPr>
          </a:p>
          <a:p>
            <a:pPr marL="0" indent="0" algn="ctr">
              <a:buNone/>
            </a:pPr>
            <a:endParaRPr lang="en-US" sz="2800" kern="0" dirty="0" smtClean="0">
              <a:solidFill>
                <a:srgbClr val="AD90FE"/>
              </a:solidFill>
            </a:endParaRP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FontTx/>
              <a:buNone/>
            </a:pPr>
            <a:endParaRPr lang="en-US" sz="1600" kern="1200" dirty="0" smtClean="0">
              <a:solidFill>
                <a:srgbClr val="AD90FE"/>
              </a:solidFill>
              <a:latin typeface="Arial" pitchFamily="34" charset="0"/>
              <a:cs typeface="Arial" pitchFamily="34" charset="0"/>
            </a:endParaRPr>
          </a:p>
        </p:txBody>
      </p:sp>
      <p:cxnSp>
        <p:nvCxnSpPr>
          <p:cNvPr id="3" name="Straight Connector 2"/>
          <p:cNvCxnSpPr/>
          <p:nvPr/>
        </p:nvCxnSpPr>
        <p:spPr bwMode="auto">
          <a:xfrm>
            <a:off x="0" y="838200"/>
            <a:ext cx="9144000" cy="38100"/>
          </a:xfrm>
          <a:prstGeom prst="line">
            <a:avLst/>
          </a:prstGeom>
          <a:solidFill>
            <a:schemeClr val="accent1"/>
          </a:solidFill>
          <a:ln w="28575" cap="flat" cmpd="sng" algn="ctr">
            <a:solidFill>
              <a:srgbClr val="FFFFFF"/>
            </a:solidFill>
            <a:prstDash val="solid"/>
            <a:round/>
            <a:headEnd type="none" w="med" len="med"/>
            <a:tailEnd type="none" w="med" len="med"/>
          </a:ln>
          <a:effectLst/>
        </p:spPr>
      </p:cxnSp>
      <p:sp>
        <p:nvSpPr>
          <p:cNvPr id="12" name="TextBox 11"/>
          <p:cNvSpPr txBox="1"/>
          <p:nvPr/>
        </p:nvSpPr>
        <p:spPr>
          <a:xfrm>
            <a:off x="110361" y="942830"/>
            <a:ext cx="8805039" cy="5016758"/>
          </a:xfrm>
          <a:prstGeom prst="rect">
            <a:avLst/>
          </a:prstGeom>
          <a:noFill/>
        </p:spPr>
        <p:txBody>
          <a:bodyPr wrap="square" rtlCol="0">
            <a:spAutoFit/>
          </a:bodyPr>
          <a:lstStyle/>
          <a:p>
            <a:pPr marL="342900" indent="-342900">
              <a:buFont typeface="Arial" panose="020B0604020202020204" pitchFamily="34" charset="0"/>
              <a:buChar char="•"/>
            </a:pPr>
            <a:r>
              <a:rPr lang="en-US" sz="2600" dirty="0" smtClean="0">
                <a:solidFill>
                  <a:srgbClr val="FFFFFF"/>
                </a:solidFill>
                <a:latin typeface="Constantia" panose="02030602050306030303" pitchFamily="18" charset="0"/>
              </a:rPr>
              <a:t>Ann </a:t>
            </a:r>
            <a:r>
              <a:rPr lang="en-US" sz="2600" dirty="0" err="1" smtClean="0">
                <a:solidFill>
                  <a:srgbClr val="FFFFFF"/>
                </a:solidFill>
                <a:latin typeface="Constantia" panose="02030602050306030303" pitchFamily="18" charset="0"/>
              </a:rPr>
              <a:t>Froschauer</a:t>
            </a:r>
            <a:r>
              <a:rPr lang="en-US" sz="2600" dirty="0" smtClean="0">
                <a:solidFill>
                  <a:srgbClr val="FFFFFF"/>
                </a:solidFill>
                <a:latin typeface="Constantia" panose="02030602050306030303" pitchFamily="18" charset="0"/>
              </a:rPr>
              <a:t>, U.S. Fish and Wildlife Service</a:t>
            </a:r>
          </a:p>
          <a:p>
            <a:endParaRPr lang="en-US" sz="1200" dirty="0" smtClean="0">
              <a:solidFill>
                <a:srgbClr val="FFFFFF"/>
              </a:solidFill>
              <a:latin typeface="Constantia" panose="02030602050306030303" pitchFamily="18" charset="0"/>
            </a:endParaRPr>
          </a:p>
          <a:p>
            <a:pPr marL="342900" indent="-342900">
              <a:buFont typeface="Arial" panose="020B0604020202020204" pitchFamily="34" charset="0"/>
              <a:buChar char="•"/>
            </a:pPr>
            <a:r>
              <a:rPr lang="en-US" sz="2600" dirty="0" smtClean="0">
                <a:solidFill>
                  <a:srgbClr val="FFFFFF"/>
                </a:solidFill>
                <a:latin typeface="Constantia" panose="02030602050306030303" pitchFamily="18" charset="0"/>
              </a:rPr>
              <a:t>Tim Jones, </a:t>
            </a:r>
            <a:r>
              <a:rPr lang="en-US" sz="2600" dirty="0">
                <a:solidFill>
                  <a:srgbClr val="FFFFFF"/>
                </a:solidFill>
                <a:latin typeface="Constantia" panose="02030602050306030303" pitchFamily="18" charset="0"/>
              </a:rPr>
              <a:t>U.S. Fish and Wildlife Service</a:t>
            </a:r>
          </a:p>
          <a:p>
            <a:endParaRPr lang="en-US" sz="1200" dirty="0" smtClean="0">
              <a:solidFill>
                <a:srgbClr val="FFFFFF"/>
              </a:solidFill>
              <a:latin typeface="Constantia" panose="02030602050306030303" pitchFamily="18" charset="0"/>
            </a:endParaRPr>
          </a:p>
          <a:p>
            <a:pPr marL="342900" indent="-342900">
              <a:buFont typeface="Arial" panose="020B0604020202020204" pitchFamily="34" charset="0"/>
              <a:buChar char="•"/>
            </a:pPr>
            <a:r>
              <a:rPr lang="en-US" sz="2600" dirty="0" smtClean="0">
                <a:solidFill>
                  <a:srgbClr val="FFFFFF"/>
                </a:solidFill>
                <a:latin typeface="Constantia" panose="02030602050306030303" pitchFamily="18" charset="0"/>
              </a:rPr>
              <a:t>Craig Stihler, West Virginia Division of Natural Resources</a:t>
            </a:r>
          </a:p>
          <a:p>
            <a:endParaRPr lang="en-US" sz="1200" dirty="0" smtClean="0">
              <a:solidFill>
                <a:srgbClr val="FFFFFF"/>
              </a:solidFill>
              <a:latin typeface="Constantia" panose="02030602050306030303" pitchFamily="18" charset="0"/>
            </a:endParaRPr>
          </a:p>
          <a:p>
            <a:pPr marL="342900" indent="-342900">
              <a:buFont typeface="Arial" panose="020B0604020202020204" pitchFamily="34" charset="0"/>
              <a:buChar char="•"/>
            </a:pPr>
            <a:r>
              <a:rPr lang="en-US" sz="2600" dirty="0" smtClean="0">
                <a:solidFill>
                  <a:srgbClr val="FFFFFF"/>
                </a:solidFill>
                <a:latin typeface="Constantia" panose="02030602050306030303" pitchFamily="18" charset="0"/>
              </a:rPr>
              <a:t>Karen Powers, </a:t>
            </a:r>
            <a:r>
              <a:rPr lang="en-US" sz="2600" dirty="0">
                <a:solidFill>
                  <a:srgbClr val="FFFFFF"/>
                </a:solidFill>
                <a:latin typeface="Constantia" panose="02030602050306030303" pitchFamily="18" charset="0"/>
              </a:rPr>
              <a:t>Radford University</a:t>
            </a:r>
          </a:p>
          <a:p>
            <a:endParaRPr lang="en-US" sz="1200" dirty="0">
              <a:solidFill>
                <a:srgbClr val="FFFFFF"/>
              </a:solidFill>
              <a:latin typeface="Constantia" panose="02030602050306030303" pitchFamily="18" charset="0"/>
            </a:endParaRPr>
          </a:p>
          <a:p>
            <a:pPr marL="342900" indent="-342900">
              <a:buFont typeface="Arial" panose="020B0604020202020204" pitchFamily="34" charset="0"/>
              <a:buChar char="•"/>
            </a:pPr>
            <a:r>
              <a:rPr lang="en-US" sz="2600" dirty="0" err="1" smtClean="0">
                <a:solidFill>
                  <a:srgbClr val="FFFFFF"/>
                </a:solidFill>
                <a:latin typeface="Constantia" panose="02030602050306030303" pitchFamily="18" charset="0"/>
              </a:rPr>
              <a:t>Wil</a:t>
            </a:r>
            <a:r>
              <a:rPr lang="en-US" sz="2600" dirty="0" smtClean="0">
                <a:solidFill>
                  <a:srgbClr val="FFFFFF"/>
                </a:solidFill>
                <a:latin typeface="Constantia" panose="02030602050306030303" pitchFamily="18" charset="0"/>
              </a:rPr>
              <a:t> </a:t>
            </a:r>
            <a:r>
              <a:rPr lang="en-US" sz="2600" dirty="0" err="1">
                <a:solidFill>
                  <a:srgbClr val="FFFFFF"/>
                </a:solidFill>
                <a:latin typeface="Constantia" panose="02030602050306030303" pitchFamily="18" charset="0"/>
              </a:rPr>
              <a:t>Orndorff</a:t>
            </a:r>
            <a:r>
              <a:rPr lang="en-US" sz="2600" dirty="0">
                <a:solidFill>
                  <a:srgbClr val="FFFFFF"/>
                </a:solidFill>
                <a:latin typeface="Constantia" panose="02030602050306030303" pitchFamily="18" charset="0"/>
              </a:rPr>
              <a:t>, Virginia Department of Conservation and Recreation, Natural Heritage </a:t>
            </a:r>
            <a:r>
              <a:rPr lang="en-US" sz="2600" dirty="0" smtClean="0">
                <a:solidFill>
                  <a:srgbClr val="FFFFFF"/>
                </a:solidFill>
                <a:latin typeface="Constantia" panose="02030602050306030303" pitchFamily="18" charset="0"/>
              </a:rPr>
              <a:t>Program</a:t>
            </a:r>
          </a:p>
          <a:p>
            <a:endParaRPr lang="en-US" sz="1200" dirty="0" smtClean="0">
              <a:solidFill>
                <a:srgbClr val="FFFFFF"/>
              </a:solidFill>
              <a:latin typeface="Constantia" panose="02030602050306030303" pitchFamily="18" charset="0"/>
            </a:endParaRPr>
          </a:p>
          <a:p>
            <a:pPr marL="342900" indent="-342900">
              <a:buFont typeface="Arial" panose="020B0604020202020204" pitchFamily="34" charset="0"/>
              <a:buChar char="•"/>
            </a:pPr>
            <a:r>
              <a:rPr lang="en-US" sz="2600" dirty="0">
                <a:solidFill>
                  <a:srgbClr val="FFFFFF"/>
                </a:solidFill>
                <a:latin typeface="Constantia" panose="02030602050306030303" pitchFamily="18" charset="0"/>
              </a:rPr>
              <a:t>Rick Reynolds, Virginia Department of Game and Inland Fisheries</a:t>
            </a:r>
          </a:p>
          <a:p>
            <a:pPr marL="342900" indent="-342900">
              <a:buFont typeface="Arial" panose="020B0604020202020204" pitchFamily="34" charset="0"/>
              <a:buChar char="•"/>
            </a:pPr>
            <a:endParaRPr lang="en-US" sz="2600" dirty="0">
              <a:solidFill>
                <a:srgbClr val="FFFFFF"/>
              </a:solidFill>
              <a:latin typeface="Constantia" panose="02030602050306030303" pitchFamily="18" charset="0"/>
            </a:endParaRPr>
          </a:p>
          <a:p>
            <a:endParaRPr lang="en-US" sz="2600" dirty="0">
              <a:solidFill>
                <a:srgbClr val="FFFFFF"/>
              </a:solidFill>
              <a:latin typeface="Constantia" panose="02030602050306030303" pitchFamily="18"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7400" y="4914900"/>
            <a:ext cx="2529199" cy="1809750"/>
          </a:xfrm>
          <a:prstGeom prst="rect">
            <a:avLst/>
          </a:prstGeom>
        </p:spPr>
      </p:pic>
    </p:spTree>
    <p:extLst>
      <p:ext uri="{BB962C8B-B14F-4D97-AF65-F5344CB8AC3E}">
        <p14:creationId xmlns:p14="http://schemas.microsoft.com/office/powerpoint/2010/main" val="3840502606"/>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0" y="119987"/>
            <a:ext cx="9144000" cy="838200"/>
          </a:xfrm>
        </p:spPr>
        <p:txBody>
          <a:bodyPr/>
          <a:lstStyle/>
          <a:p>
            <a:pPr marL="0" indent="0" algn="ctr" eaLnBrk="1" hangingPunct="1">
              <a:buNone/>
            </a:pPr>
            <a:r>
              <a:rPr lang="en-US" kern="1200" dirty="0" smtClean="0">
                <a:solidFill>
                  <a:schemeClr val="bg1"/>
                </a:solidFill>
                <a:latin typeface="Constantia" panose="02030602050306030303" pitchFamily="18" charset="0"/>
                <a:cs typeface="Arial" pitchFamily="34" charset="0"/>
              </a:rPr>
              <a:t>How Do </a:t>
            </a:r>
            <a:r>
              <a:rPr lang="en-US" kern="1200" dirty="0">
                <a:solidFill>
                  <a:schemeClr val="bg1"/>
                </a:solidFill>
                <a:latin typeface="Constantia" panose="02030602050306030303" pitchFamily="18" charset="0"/>
                <a:cs typeface="Arial" pitchFamily="34" charset="0"/>
              </a:rPr>
              <a:t>B</a:t>
            </a:r>
            <a:r>
              <a:rPr lang="en-US" kern="1200" dirty="0" smtClean="0">
                <a:solidFill>
                  <a:schemeClr val="bg1"/>
                </a:solidFill>
                <a:latin typeface="Constantia" panose="02030602050306030303" pitchFamily="18" charset="0"/>
                <a:cs typeface="Arial" pitchFamily="34" charset="0"/>
              </a:rPr>
              <a:t>at Biologists Identify Bat Species?</a:t>
            </a: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None/>
            </a:pPr>
            <a:endParaRPr lang="en-US" sz="1600" kern="1200" dirty="0" smtClean="0">
              <a:solidFill>
                <a:srgbClr val="AD90FE"/>
              </a:solidFill>
              <a:latin typeface="Arial" pitchFamily="34" charset="0"/>
              <a:cs typeface="Arial" pitchFamily="34" charset="0"/>
            </a:endParaRPr>
          </a:p>
          <a:p>
            <a:pPr algn="ctr"/>
            <a:endParaRPr lang="en-US" sz="2800" dirty="0" smtClean="0">
              <a:solidFill>
                <a:srgbClr val="AD90FE"/>
              </a:solidFill>
            </a:endParaRP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None/>
            </a:pPr>
            <a:endParaRPr lang="en-US" sz="1600" kern="1200" dirty="0" smtClean="0">
              <a:solidFill>
                <a:srgbClr val="AD90FE"/>
              </a:solidFill>
              <a:latin typeface="Arial" pitchFamily="34" charset="0"/>
              <a:cs typeface="Arial" pitchFamily="34" charset="0"/>
            </a:endParaRPr>
          </a:p>
        </p:txBody>
      </p:sp>
      <p:cxnSp>
        <p:nvCxnSpPr>
          <p:cNvPr id="3" name="Straight Connector 2"/>
          <p:cNvCxnSpPr/>
          <p:nvPr/>
        </p:nvCxnSpPr>
        <p:spPr bwMode="auto">
          <a:xfrm>
            <a:off x="0" y="838200"/>
            <a:ext cx="9144000" cy="38100"/>
          </a:xfrm>
          <a:prstGeom prst="line">
            <a:avLst/>
          </a:prstGeom>
          <a:solidFill>
            <a:schemeClr val="accent1"/>
          </a:solidFill>
          <a:ln w="28575" cap="flat" cmpd="sng" algn="ctr">
            <a:solidFill>
              <a:srgbClr val="FFFFFF"/>
            </a:solidFill>
            <a:prstDash val="solid"/>
            <a:round/>
            <a:headEnd type="none" w="med" len="med"/>
            <a:tailEnd type="none" w="med" len="med"/>
          </a:ln>
          <a:effectLst/>
        </p:spPr>
      </p:cxnSp>
      <p:pic>
        <p:nvPicPr>
          <p:cNvPr id="7174" name="Picture 6" descr="C:\Users\cmsandeno\Documents\Karst\Cave_Coord\Edubat\Posters\Night_Shift\VBEB_Tim_Jone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5957"/>
          <a:stretch/>
        </p:blipFill>
        <p:spPr bwMode="auto">
          <a:xfrm>
            <a:off x="838200" y="1600200"/>
            <a:ext cx="2927701" cy="3657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175" name="Picture 7" descr="C:\Users\cmsandeno\Documents\Karst\Cave_Coord\Edubat\Curriculum\vbeb_stihl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2971800"/>
            <a:ext cx="2567314" cy="3657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2" name="TextBox 11"/>
          <p:cNvSpPr txBox="1"/>
          <p:nvPr/>
        </p:nvSpPr>
        <p:spPr>
          <a:xfrm>
            <a:off x="5486400" y="6611779"/>
            <a:ext cx="2870200" cy="246221"/>
          </a:xfrm>
          <a:prstGeom prst="rect">
            <a:avLst/>
          </a:prstGeom>
          <a:noFill/>
        </p:spPr>
        <p:txBody>
          <a:bodyPr wrap="square" rtlCol="0">
            <a:spAutoFit/>
          </a:bodyPr>
          <a:lstStyle/>
          <a:p>
            <a:r>
              <a:rPr lang="en-US" sz="1000" dirty="0" smtClean="0">
                <a:solidFill>
                  <a:srgbClr val="FFFFFF"/>
                </a:solidFill>
              </a:rPr>
              <a:t>Photo by Craig Stihler, West Virginia  DNR</a:t>
            </a:r>
            <a:endParaRPr lang="en-US" sz="1000" dirty="0">
              <a:solidFill>
                <a:srgbClr val="FFFFFF"/>
              </a:solidFill>
            </a:endParaRPr>
          </a:p>
        </p:txBody>
      </p:sp>
      <p:sp>
        <p:nvSpPr>
          <p:cNvPr id="13" name="TextBox 12"/>
          <p:cNvSpPr txBox="1"/>
          <p:nvPr/>
        </p:nvSpPr>
        <p:spPr>
          <a:xfrm>
            <a:off x="990600" y="5134689"/>
            <a:ext cx="2870200" cy="246221"/>
          </a:xfrm>
          <a:prstGeom prst="rect">
            <a:avLst/>
          </a:prstGeom>
          <a:noFill/>
        </p:spPr>
        <p:txBody>
          <a:bodyPr wrap="square" rtlCol="0">
            <a:spAutoFit/>
          </a:bodyPr>
          <a:lstStyle/>
          <a:p>
            <a:r>
              <a:rPr lang="en-US" sz="1000" dirty="0" smtClean="0">
                <a:solidFill>
                  <a:srgbClr val="FFFFFF"/>
                </a:solidFill>
              </a:rPr>
              <a:t>Photo by Tim Jones, U.S. Fish and Wildlife Service</a:t>
            </a:r>
            <a:endParaRPr lang="en-US" sz="1000" dirty="0">
              <a:solidFill>
                <a:srgbClr val="FFFFFF"/>
              </a:solidFill>
            </a:endParaRPr>
          </a:p>
        </p:txBody>
      </p:sp>
    </p:spTree>
    <p:extLst>
      <p:ext uri="{BB962C8B-B14F-4D97-AF65-F5344CB8AC3E}">
        <p14:creationId xmlns:p14="http://schemas.microsoft.com/office/powerpoint/2010/main" val="1718048958"/>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1000"/>
                                        <p:tgtEl>
                                          <p:spTgt spid="5123">
                                            <p:txEl>
                                              <p:pRg st="0" end="0"/>
                                            </p:txEl>
                                          </p:spTgt>
                                        </p:tgtEl>
                                      </p:cBhvr>
                                    </p:animEffect>
                                    <p:anim calcmode="lin" valueType="num">
                                      <p:cBhvr>
                                        <p:cTn id="8" dur="1000" fill="hold"/>
                                        <p:tgtEl>
                                          <p:spTgt spid="51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1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119987"/>
            <a:ext cx="9144000" cy="838200"/>
          </a:xfrm>
          <a:prstGeom prst="rect">
            <a:avLst/>
          </a:prstGeom>
        </p:spPr>
        <p:txBody>
          <a:bodyPr/>
          <a:lstStyle>
            <a:lvl1pPr marL="342900" indent="-342900" algn="l" rtl="0" eaLnBrk="0" fontAlgn="base" hangingPunct="0">
              <a:spcBef>
                <a:spcPct val="20000"/>
              </a:spcBef>
              <a:spcAft>
                <a:spcPct val="0"/>
              </a:spcAft>
              <a:buSzPct val="75000"/>
              <a:buBlip>
                <a:blip r:embed="rId3"/>
              </a:buBlip>
              <a:defRPr sz="3200">
                <a:solidFill>
                  <a:schemeClr val="folHlink"/>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Times New Roman" pitchFamily="18" charset="0"/>
              </a:defRPr>
            </a:lvl2pPr>
            <a:lvl3pPr marL="1143000" indent="-228600" algn="l" rtl="0" eaLnBrk="0" fontAlgn="base" hangingPunct="0">
              <a:spcBef>
                <a:spcPct val="20000"/>
              </a:spcBef>
              <a:spcAft>
                <a:spcPct val="0"/>
              </a:spcAft>
              <a:buFont typeface="Times New Roman" pitchFamily="18" charset="0"/>
              <a:buChar char="-"/>
              <a:defRPr sz="2400">
                <a:solidFill>
                  <a:schemeClr val="bg1"/>
                </a:solidFill>
                <a:latin typeface="Times New Roman" pitchFamily="18" charset="0"/>
              </a:defRPr>
            </a:lvl3pPr>
            <a:lvl4pPr marL="1600200" indent="-228600" algn="l" rtl="0" eaLnBrk="0" fontAlgn="base" hangingPunct="0">
              <a:spcBef>
                <a:spcPct val="20000"/>
              </a:spcBef>
              <a:spcAft>
                <a:spcPct val="0"/>
              </a:spcAft>
              <a:buChar char="–"/>
              <a:defRPr sz="2000">
                <a:solidFill>
                  <a:schemeClr val="bg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bg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bg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bg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bg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bg1"/>
                </a:solidFill>
                <a:latin typeface="Times New Roman" pitchFamily="18" charset="0"/>
              </a:defRPr>
            </a:lvl9pPr>
          </a:lstStyle>
          <a:p>
            <a:pPr marL="0" indent="0" algn="ctr" eaLnBrk="1" hangingPunct="1">
              <a:buFontTx/>
              <a:buNone/>
            </a:pPr>
            <a:r>
              <a:rPr lang="en-US" kern="1200" dirty="0" smtClean="0">
                <a:solidFill>
                  <a:schemeClr val="bg1"/>
                </a:solidFill>
                <a:latin typeface="Constantia" panose="02030602050306030303" pitchFamily="18" charset="0"/>
                <a:cs typeface="Arial" pitchFamily="34" charset="0"/>
              </a:rPr>
              <a:t>Where Do Bat Biologists Find Bats?</a:t>
            </a: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FontTx/>
              <a:buNone/>
            </a:pPr>
            <a:endParaRPr lang="en-US" sz="1600" kern="1200" dirty="0" smtClean="0">
              <a:solidFill>
                <a:srgbClr val="AD90FE"/>
              </a:solidFill>
              <a:latin typeface="Arial" pitchFamily="34" charset="0"/>
              <a:cs typeface="Arial" pitchFamily="34" charset="0"/>
            </a:endParaRPr>
          </a:p>
          <a:p>
            <a:pPr algn="ctr"/>
            <a:endParaRPr lang="en-US" sz="2800" kern="0" dirty="0" smtClean="0">
              <a:solidFill>
                <a:srgbClr val="AD90FE"/>
              </a:solidFill>
            </a:endParaRP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FontTx/>
              <a:buNone/>
            </a:pPr>
            <a:endParaRPr lang="en-US" sz="1600" kern="1200" dirty="0" smtClean="0">
              <a:solidFill>
                <a:srgbClr val="AD90FE"/>
              </a:solidFill>
              <a:latin typeface="Arial" pitchFamily="34" charset="0"/>
              <a:cs typeface="Arial" pitchFamily="34" charset="0"/>
            </a:endParaRPr>
          </a:p>
        </p:txBody>
      </p:sp>
      <p:cxnSp>
        <p:nvCxnSpPr>
          <p:cNvPr id="3" name="Straight Connector 2"/>
          <p:cNvCxnSpPr/>
          <p:nvPr/>
        </p:nvCxnSpPr>
        <p:spPr bwMode="auto">
          <a:xfrm>
            <a:off x="0" y="838200"/>
            <a:ext cx="9144000" cy="38100"/>
          </a:xfrm>
          <a:prstGeom prst="line">
            <a:avLst/>
          </a:prstGeom>
          <a:solidFill>
            <a:schemeClr val="accent1"/>
          </a:solidFill>
          <a:ln w="28575" cap="flat" cmpd="sng" algn="ctr">
            <a:solidFill>
              <a:srgbClr val="FFFFFF"/>
            </a:solidFill>
            <a:prstDash val="solid"/>
            <a:round/>
            <a:headEnd type="none" w="med" len="med"/>
            <a:tailEnd type="none" w="med" len="med"/>
          </a:ln>
          <a:effectLst/>
        </p:spPr>
      </p:cxnSp>
      <p:pic>
        <p:nvPicPr>
          <p:cNvPr id="8195" name="Picture 3" descr="C:\Users\cmsandeno\Documents\Karst\Cave_Coord\Edubat\Posters\Night_Shift\3_Who_P1_Orndorff_pointatbat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562"/>
          <a:stretch/>
        </p:blipFill>
        <p:spPr bwMode="auto">
          <a:xfrm>
            <a:off x="239026" y="3446195"/>
            <a:ext cx="4573666" cy="35204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TextBox 4"/>
          <p:cNvSpPr txBox="1"/>
          <p:nvPr/>
        </p:nvSpPr>
        <p:spPr>
          <a:xfrm>
            <a:off x="1873938" y="6600109"/>
            <a:ext cx="2870200" cy="246221"/>
          </a:xfrm>
          <a:prstGeom prst="rect">
            <a:avLst/>
          </a:prstGeom>
          <a:noFill/>
        </p:spPr>
        <p:txBody>
          <a:bodyPr wrap="square" rtlCol="0">
            <a:spAutoFit/>
          </a:bodyPr>
          <a:lstStyle/>
          <a:p>
            <a:pPr algn="r"/>
            <a:r>
              <a:rPr lang="en-US" sz="1000" dirty="0" smtClean="0">
                <a:solidFill>
                  <a:srgbClr val="FFFFFF"/>
                </a:solidFill>
              </a:rPr>
              <a:t>Photo by </a:t>
            </a:r>
            <a:r>
              <a:rPr lang="en-US" sz="1000" dirty="0">
                <a:solidFill>
                  <a:srgbClr val="FFFFFF"/>
                </a:solidFill>
              </a:rPr>
              <a:t>Commonwealth of Virginia</a:t>
            </a:r>
          </a:p>
        </p:txBody>
      </p:sp>
      <p:sp>
        <p:nvSpPr>
          <p:cNvPr id="6" name="TextBox 5"/>
          <p:cNvSpPr txBox="1"/>
          <p:nvPr/>
        </p:nvSpPr>
        <p:spPr>
          <a:xfrm>
            <a:off x="229927" y="1295400"/>
            <a:ext cx="3581400" cy="1661993"/>
          </a:xfrm>
          <a:prstGeom prst="rect">
            <a:avLst/>
          </a:prstGeom>
          <a:noFill/>
        </p:spPr>
        <p:txBody>
          <a:bodyPr wrap="square" rtlCol="0">
            <a:spAutoFit/>
          </a:bodyPr>
          <a:lstStyle/>
          <a:p>
            <a:pPr marL="342900" indent="-342900">
              <a:buFont typeface="Arial" panose="020B0604020202020204" pitchFamily="34" charset="0"/>
              <a:buChar char="•"/>
            </a:pPr>
            <a:r>
              <a:rPr lang="en-US" sz="2600" dirty="0" smtClean="0">
                <a:solidFill>
                  <a:srgbClr val="FFFFFF"/>
                </a:solidFill>
                <a:latin typeface="Constantia" panose="02030602050306030303" pitchFamily="18" charset="0"/>
              </a:rPr>
              <a:t>Over rivers and lakes</a:t>
            </a:r>
          </a:p>
          <a:p>
            <a:endParaRPr lang="en-US" sz="1200" dirty="0" smtClean="0">
              <a:solidFill>
                <a:srgbClr val="FFFFFF"/>
              </a:solidFill>
              <a:latin typeface="Constantia" panose="02030602050306030303" pitchFamily="18" charset="0"/>
            </a:endParaRPr>
          </a:p>
          <a:p>
            <a:pPr marL="342900" indent="-342900">
              <a:buFont typeface="Arial" panose="020B0604020202020204" pitchFamily="34" charset="0"/>
              <a:buChar char="•"/>
            </a:pPr>
            <a:r>
              <a:rPr lang="en-US" sz="2600" dirty="0" smtClean="0">
                <a:solidFill>
                  <a:srgbClr val="FFFFFF"/>
                </a:solidFill>
                <a:latin typeface="Constantia" panose="02030602050306030303" pitchFamily="18" charset="0"/>
              </a:rPr>
              <a:t>In caves</a:t>
            </a:r>
          </a:p>
          <a:p>
            <a:endParaRPr lang="en-US" sz="1200" dirty="0" smtClean="0">
              <a:solidFill>
                <a:srgbClr val="FFFFFF"/>
              </a:solidFill>
              <a:latin typeface="Constantia" panose="02030602050306030303" pitchFamily="18" charset="0"/>
            </a:endParaRPr>
          </a:p>
          <a:p>
            <a:pPr marL="342900" indent="-342900">
              <a:buFont typeface="Arial" panose="020B0604020202020204" pitchFamily="34" charset="0"/>
              <a:buChar char="•"/>
            </a:pPr>
            <a:r>
              <a:rPr lang="en-US" sz="2600" dirty="0" smtClean="0">
                <a:solidFill>
                  <a:srgbClr val="FFFFFF"/>
                </a:solidFill>
                <a:latin typeface="Constantia" panose="02030602050306030303" pitchFamily="18" charset="0"/>
              </a:rPr>
              <a:t>Under tree bark</a:t>
            </a:r>
            <a:endParaRPr lang="en-US" sz="2600" dirty="0">
              <a:solidFill>
                <a:srgbClr val="FFFFFF"/>
              </a:solidFill>
              <a:latin typeface="Constantia" panose="02030602050306030303" pitchFamily="18" charset="0"/>
            </a:endParaRPr>
          </a:p>
        </p:txBody>
      </p:sp>
      <p:pic>
        <p:nvPicPr>
          <p:cNvPr id="8194" name="Picture 2" descr="C:\Users\cmsandeno\Documents\Karst\Cave_Coord\Edubat\Posters\Night_Shift\2_Who_P1_Orndorff_riverne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1148403"/>
            <a:ext cx="4694135" cy="35204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8" name="TextBox 7"/>
          <p:cNvSpPr txBox="1"/>
          <p:nvPr/>
        </p:nvSpPr>
        <p:spPr>
          <a:xfrm>
            <a:off x="6264701" y="4422622"/>
            <a:ext cx="2870200" cy="246221"/>
          </a:xfrm>
          <a:prstGeom prst="rect">
            <a:avLst/>
          </a:prstGeom>
          <a:noFill/>
        </p:spPr>
        <p:txBody>
          <a:bodyPr wrap="square" rtlCol="0">
            <a:spAutoFit/>
          </a:bodyPr>
          <a:lstStyle/>
          <a:p>
            <a:pPr algn="r"/>
            <a:r>
              <a:rPr lang="en-US" sz="1000" dirty="0" smtClean="0">
                <a:solidFill>
                  <a:srgbClr val="FFFFFF"/>
                </a:solidFill>
              </a:rPr>
              <a:t>Photo by </a:t>
            </a:r>
            <a:r>
              <a:rPr lang="en-US" sz="1000" dirty="0">
                <a:solidFill>
                  <a:srgbClr val="FFFFFF"/>
                </a:solidFill>
              </a:rPr>
              <a:t>Commonwealth of Virginia</a:t>
            </a:r>
          </a:p>
        </p:txBody>
      </p:sp>
    </p:spTree>
    <p:extLst>
      <p:ext uri="{BB962C8B-B14F-4D97-AF65-F5344CB8AC3E}">
        <p14:creationId xmlns:p14="http://schemas.microsoft.com/office/powerpoint/2010/main" val="1824203634"/>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119987"/>
            <a:ext cx="9144000" cy="838200"/>
          </a:xfrm>
          <a:prstGeom prst="rect">
            <a:avLst/>
          </a:prstGeom>
        </p:spPr>
        <p:txBody>
          <a:bodyPr/>
          <a:lstStyle>
            <a:lvl1pPr marL="342900" indent="-342900" algn="l" rtl="0" eaLnBrk="0" fontAlgn="base" hangingPunct="0">
              <a:spcBef>
                <a:spcPct val="20000"/>
              </a:spcBef>
              <a:spcAft>
                <a:spcPct val="0"/>
              </a:spcAft>
              <a:buSzPct val="75000"/>
              <a:buBlip>
                <a:blip r:embed="rId3"/>
              </a:buBlip>
              <a:defRPr sz="3200">
                <a:solidFill>
                  <a:schemeClr val="folHlink"/>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Times New Roman" pitchFamily="18" charset="0"/>
              </a:defRPr>
            </a:lvl2pPr>
            <a:lvl3pPr marL="1143000" indent="-228600" algn="l" rtl="0" eaLnBrk="0" fontAlgn="base" hangingPunct="0">
              <a:spcBef>
                <a:spcPct val="20000"/>
              </a:spcBef>
              <a:spcAft>
                <a:spcPct val="0"/>
              </a:spcAft>
              <a:buFont typeface="Times New Roman" pitchFamily="18" charset="0"/>
              <a:buChar char="-"/>
              <a:defRPr sz="2400">
                <a:solidFill>
                  <a:schemeClr val="bg1"/>
                </a:solidFill>
                <a:latin typeface="Times New Roman" pitchFamily="18" charset="0"/>
              </a:defRPr>
            </a:lvl3pPr>
            <a:lvl4pPr marL="1600200" indent="-228600" algn="l" rtl="0" eaLnBrk="0" fontAlgn="base" hangingPunct="0">
              <a:spcBef>
                <a:spcPct val="20000"/>
              </a:spcBef>
              <a:spcAft>
                <a:spcPct val="0"/>
              </a:spcAft>
              <a:buChar char="–"/>
              <a:defRPr sz="2000">
                <a:solidFill>
                  <a:schemeClr val="bg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bg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bg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bg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bg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bg1"/>
                </a:solidFill>
                <a:latin typeface="Times New Roman" pitchFamily="18" charset="0"/>
              </a:defRPr>
            </a:lvl9pPr>
          </a:lstStyle>
          <a:p>
            <a:pPr marL="0" indent="0" algn="ctr" eaLnBrk="1" hangingPunct="1">
              <a:buFontTx/>
              <a:buNone/>
            </a:pPr>
            <a:r>
              <a:rPr lang="en-US" kern="1200" dirty="0" smtClean="0">
                <a:solidFill>
                  <a:schemeClr val="bg1"/>
                </a:solidFill>
                <a:latin typeface="Constantia" panose="02030602050306030303" pitchFamily="18" charset="0"/>
                <a:cs typeface="Arial" pitchFamily="34" charset="0"/>
              </a:rPr>
              <a:t>How Do Bat Biologists Catch Bats?</a:t>
            </a: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FontTx/>
              <a:buNone/>
            </a:pPr>
            <a:endParaRPr lang="en-US" sz="1600" kern="1200" dirty="0" smtClean="0">
              <a:solidFill>
                <a:srgbClr val="AD90FE"/>
              </a:solidFill>
              <a:latin typeface="Arial" pitchFamily="34" charset="0"/>
              <a:cs typeface="Arial" pitchFamily="34" charset="0"/>
            </a:endParaRPr>
          </a:p>
          <a:p>
            <a:pPr algn="ctr"/>
            <a:endParaRPr lang="en-US" sz="2800" kern="0" dirty="0" smtClean="0">
              <a:solidFill>
                <a:srgbClr val="AD90FE"/>
              </a:solidFill>
            </a:endParaRP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FontTx/>
              <a:buNone/>
            </a:pPr>
            <a:endParaRPr lang="en-US" sz="1600" kern="1200" dirty="0" smtClean="0">
              <a:solidFill>
                <a:srgbClr val="AD90FE"/>
              </a:solidFill>
              <a:latin typeface="Arial" pitchFamily="34" charset="0"/>
              <a:cs typeface="Arial" pitchFamily="34" charset="0"/>
            </a:endParaRPr>
          </a:p>
        </p:txBody>
      </p:sp>
      <p:cxnSp>
        <p:nvCxnSpPr>
          <p:cNvPr id="3" name="Straight Connector 2"/>
          <p:cNvCxnSpPr/>
          <p:nvPr/>
        </p:nvCxnSpPr>
        <p:spPr bwMode="auto">
          <a:xfrm>
            <a:off x="0" y="838200"/>
            <a:ext cx="9144000" cy="38100"/>
          </a:xfrm>
          <a:prstGeom prst="line">
            <a:avLst/>
          </a:prstGeom>
          <a:solidFill>
            <a:schemeClr val="accent1"/>
          </a:solidFill>
          <a:ln w="28575" cap="flat" cmpd="sng" algn="ctr">
            <a:solidFill>
              <a:srgbClr val="FFFFFF"/>
            </a:solidFill>
            <a:prstDash val="solid"/>
            <a:round/>
            <a:headEnd type="none" w="med" len="med"/>
            <a:tailEnd type="none" w="med" len="med"/>
          </a:ln>
          <a:effectLst/>
        </p:spPr>
      </p:cxnSp>
      <p:pic>
        <p:nvPicPr>
          <p:cNvPr id="1026" name="Picture 2" descr="C:\Users\cmsandeno\Documents\Karst\Cave_Coord\Edubat\Posters\Night_Shift\3_Who_P2_Orndorff_harpsetu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948662"/>
            <a:ext cx="3474609" cy="2606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7" name="Picture 3" descr="C:\Users\cmsandeno\Documents\Karst\Cave_Coord\Edubat\Posters\Night_Shift\3_Who_P3_Powers_harptrap.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600450"/>
            <a:ext cx="4267200"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8" name="Picture 4" descr="C:\Users\cmsandeno\Documents\Karst\Cave_Coord\Edubat\Posters\Night_Shift\harp_trap_barn_fw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27150" y="948662"/>
            <a:ext cx="2133600"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9" name="Picture 5" descr="C:\Users\cmsandeno\Documents\Karst\Cave_Coord\Edubat\Posters\Night_Shift\counting_gray_bats_1_meter_fw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19600" y="3603305"/>
            <a:ext cx="2133600"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3" name="TextBox 12"/>
          <p:cNvSpPr txBox="1"/>
          <p:nvPr/>
        </p:nvSpPr>
        <p:spPr>
          <a:xfrm>
            <a:off x="229927" y="1295400"/>
            <a:ext cx="3581400" cy="1661993"/>
          </a:xfrm>
          <a:prstGeom prst="rect">
            <a:avLst/>
          </a:prstGeom>
          <a:noFill/>
        </p:spPr>
        <p:txBody>
          <a:bodyPr wrap="square" rtlCol="0">
            <a:spAutoFit/>
          </a:bodyPr>
          <a:lstStyle/>
          <a:p>
            <a:pPr marL="342900" indent="-342900">
              <a:buFont typeface="Arial" panose="020B0604020202020204" pitchFamily="34" charset="0"/>
              <a:buChar char="•"/>
            </a:pPr>
            <a:r>
              <a:rPr lang="en-US" sz="2600" dirty="0" smtClean="0">
                <a:solidFill>
                  <a:srgbClr val="FFFFFF"/>
                </a:solidFill>
                <a:latin typeface="Constantia" panose="02030602050306030303" pitchFamily="18" charset="0"/>
              </a:rPr>
              <a:t>Mist nets</a:t>
            </a:r>
          </a:p>
          <a:p>
            <a:endParaRPr lang="en-US" sz="1200" dirty="0" smtClean="0">
              <a:solidFill>
                <a:srgbClr val="FFFFFF"/>
              </a:solidFill>
              <a:latin typeface="Constantia" panose="02030602050306030303" pitchFamily="18" charset="0"/>
            </a:endParaRPr>
          </a:p>
          <a:p>
            <a:pPr marL="342900" indent="-342900">
              <a:buFont typeface="Arial" panose="020B0604020202020204" pitchFamily="34" charset="0"/>
              <a:buChar char="•"/>
            </a:pPr>
            <a:r>
              <a:rPr lang="en-US" sz="2600" dirty="0" smtClean="0">
                <a:solidFill>
                  <a:srgbClr val="FFFFFF"/>
                </a:solidFill>
                <a:latin typeface="Constantia" panose="02030602050306030303" pitchFamily="18" charset="0"/>
              </a:rPr>
              <a:t>Harp traps</a:t>
            </a:r>
          </a:p>
          <a:p>
            <a:endParaRPr lang="en-US" sz="1200" dirty="0" smtClean="0">
              <a:solidFill>
                <a:srgbClr val="FFFFFF"/>
              </a:solidFill>
              <a:latin typeface="Constantia" panose="02030602050306030303" pitchFamily="18" charset="0"/>
            </a:endParaRPr>
          </a:p>
          <a:p>
            <a:pPr marL="342900" indent="-342900">
              <a:buFont typeface="Arial" panose="020B0604020202020204" pitchFamily="34" charset="0"/>
              <a:buChar char="•"/>
            </a:pPr>
            <a:r>
              <a:rPr lang="en-US" sz="2600" dirty="0" smtClean="0">
                <a:solidFill>
                  <a:srgbClr val="FFFFFF"/>
                </a:solidFill>
                <a:latin typeface="Constantia" panose="02030602050306030303" pitchFamily="18" charset="0"/>
              </a:rPr>
              <a:t>Visual Estimates</a:t>
            </a:r>
            <a:endParaRPr lang="en-US" sz="2600" dirty="0">
              <a:solidFill>
                <a:srgbClr val="FFFFFF"/>
              </a:solidFill>
              <a:latin typeface="Constantia" panose="02030602050306030303" pitchFamily="18" charset="0"/>
            </a:endParaRPr>
          </a:p>
        </p:txBody>
      </p:sp>
      <p:sp>
        <p:nvSpPr>
          <p:cNvPr id="5" name="TextBox 4"/>
          <p:cNvSpPr txBox="1"/>
          <p:nvPr/>
        </p:nvSpPr>
        <p:spPr>
          <a:xfrm>
            <a:off x="1397000" y="6553913"/>
            <a:ext cx="2870200" cy="246221"/>
          </a:xfrm>
          <a:prstGeom prst="rect">
            <a:avLst/>
          </a:prstGeom>
          <a:noFill/>
        </p:spPr>
        <p:txBody>
          <a:bodyPr wrap="square" rtlCol="0">
            <a:spAutoFit/>
          </a:bodyPr>
          <a:lstStyle/>
          <a:p>
            <a:pPr algn="r"/>
            <a:r>
              <a:rPr lang="en-US" sz="1000" dirty="0" smtClean="0">
                <a:solidFill>
                  <a:srgbClr val="FFFFFF"/>
                </a:solidFill>
              </a:rPr>
              <a:t>Photo © Karen Powers </a:t>
            </a:r>
            <a:endParaRPr lang="en-US" sz="1000" dirty="0">
              <a:solidFill>
                <a:srgbClr val="FFFFFF"/>
              </a:solidFill>
            </a:endParaRPr>
          </a:p>
        </p:txBody>
      </p:sp>
      <p:sp>
        <p:nvSpPr>
          <p:cNvPr id="8" name="TextBox 7"/>
          <p:cNvSpPr txBox="1"/>
          <p:nvPr/>
        </p:nvSpPr>
        <p:spPr>
          <a:xfrm>
            <a:off x="3890534" y="3318006"/>
            <a:ext cx="2870200" cy="246221"/>
          </a:xfrm>
          <a:prstGeom prst="rect">
            <a:avLst/>
          </a:prstGeom>
          <a:noFill/>
        </p:spPr>
        <p:txBody>
          <a:bodyPr wrap="square" rtlCol="0">
            <a:spAutoFit/>
          </a:bodyPr>
          <a:lstStyle/>
          <a:p>
            <a:pPr algn="r"/>
            <a:r>
              <a:rPr lang="en-US" sz="1000" dirty="0" smtClean="0">
                <a:solidFill>
                  <a:srgbClr val="FFFFFF"/>
                </a:solidFill>
              </a:rPr>
              <a:t>Photo by </a:t>
            </a:r>
            <a:r>
              <a:rPr lang="en-US" sz="1000" dirty="0">
                <a:solidFill>
                  <a:srgbClr val="FFFFFF"/>
                </a:solidFill>
              </a:rPr>
              <a:t>Commonwealth of Virginia</a:t>
            </a:r>
          </a:p>
        </p:txBody>
      </p:sp>
      <p:sp>
        <p:nvSpPr>
          <p:cNvPr id="14" name="TextBox 13"/>
          <p:cNvSpPr txBox="1"/>
          <p:nvPr/>
        </p:nvSpPr>
        <p:spPr>
          <a:xfrm>
            <a:off x="6101639" y="3871408"/>
            <a:ext cx="2870200" cy="246221"/>
          </a:xfrm>
          <a:prstGeom prst="rect">
            <a:avLst/>
          </a:prstGeom>
          <a:noFill/>
        </p:spPr>
        <p:txBody>
          <a:bodyPr wrap="square" rtlCol="0">
            <a:spAutoFit/>
          </a:bodyPr>
          <a:lstStyle/>
          <a:p>
            <a:pPr algn="r"/>
            <a:r>
              <a:rPr lang="en-US" sz="1000" dirty="0" smtClean="0">
                <a:solidFill>
                  <a:srgbClr val="FFFFFF"/>
                </a:solidFill>
              </a:rPr>
              <a:t>Photo by U.S. Fish and Wildlife Service</a:t>
            </a:r>
            <a:endParaRPr lang="en-US" sz="1000" dirty="0">
              <a:solidFill>
                <a:srgbClr val="FFFFFF"/>
              </a:solidFill>
            </a:endParaRPr>
          </a:p>
        </p:txBody>
      </p:sp>
      <p:sp>
        <p:nvSpPr>
          <p:cNvPr id="15" name="TextBox 14"/>
          <p:cNvSpPr txBox="1"/>
          <p:nvPr/>
        </p:nvSpPr>
        <p:spPr>
          <a:xfrm>
            <a:off x="3711575" y="3571384"/>
            <a:ext cx="2870200" cy="246221"/>
          </a:xfrm>
          <a:prstGeom prst="rect">
            <a:avLst/>
          </a:prstGeom>
          <a:noFill/>
        </p:spPr>
        <p:txBody>
          <a:bodyPr wrap="square" rtlCol="0">
            <a:spAutoFit/>
          </a:bodyPr>
          <a:lstStyle/>
          <a:p>
            <a:pPr algn="r"/>
            <a:r>
              <a:rPr lang="en-US" sz="1000" dirty="0" smtClean="0">
                <a:solidFill>
                  <a:srgbClr val="FFFFFF"/>
                </a:solidFill>
              </a:rPr>
              <a:t>Photo by U.S. Fish and Wildlife Service</a:t>
            </a:r>
            <a:endParaRPr lang="en-US" sz="1000" dirty="0">
              <a:solidFill>
                <a:srgbClr val="FFFFFF"/>
              </a:solidFill>
            </a:endParaRPr>
          </a:p>
        </p:txBody>
      </p:sp>
      <p:pic>
        <p:nvPicPr>
          <p:cNvPr id="4" name="Picture 3"/>
          <p:cNvPicPr>
            <a:picLocks noChangeAspect="1"/>
          </p:cNvPicPr>
          <p:nvPr/>
        </p:nvPicPr>
        <p:blipFill>
          <a:blip r:embed="rId8">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rot="20455708">
            <a:off x="6944286" y="4496813"/>
            <a:ext cx="1129627" cy="1134648"/>
          </a:xfrm>
          <a:prstGeom prst="rect">
            <a:avLst/>
          </a:prstGeom>
        </p:spPr>
      </p:pic>
      <p:pic>
        <p:nvPicPr>
          <p:cNvPr id="7" name="Picture 6"/>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733109">
            <a:off x="7893950" y="5439141"/>
            <a:ext cx="1094889" cy="1256932"/>
          </a:xfrm>
          <a:prstGeom prst="rect">
            <a:avLst/>
          </a:prstGeom>
        </p:spPr>
      </p:pic>
    </p:spTree>
    <p:extLst>
      <p:ext uri="{BB962C8B-B14F-4D97-AF65-F5344CB8AC3E}">
        <p14:creationId xmlns:p14="http://schemas.microsoft.com/office/powerpoint/2010/main" val="3776316616"/>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119987"/>
            <a:ext cx="9144000" cy="838200"/>
          </a:xfrm>
          <a:prstGeom prst="rect">
            <a:avLst/>
          </a:prstGeom>
        </p:spPr>
        <p:txBody>
          <a:bodyPr/>
          <a:lstStyle>
            <a:lvl1pPr marL="342900" indent="-342900" algn="l" rtl="0" eaLnBrk="0" fontAlgn="base" hangingPunct="0">
              <a:spcBef>
                <a:spcPct val="20000"/>
              </a:spcBef>
              <a:spcAft>
                <a:spcPct val="0"/>
              </a:spcAft>
              <a:buSzPct val="75000"/>
              <a:buBlip>
                <a:blip r:embed="rId3"/>
              </a:buBlip>
              <a:defRPr sz="3200">
                <a:solidFill>
                  <a:schemeClr val="folHlink"/>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Times New Roman" pitchFamily="18" charset="0"/>
              </a:defRPr>
            </a:lvl2pPr>
            <a:lvl3pPr marL="1143000" indent="-228600" algn="l" rtl="0" eaLnBrk="0" fontAlgn="base" hangingPunct="0">
              <a:spcBef>
                <a:spcPct val="20000"/>
              </a:spcBef>
              <a:spcAft>
                <a:spcPct val="0"/>
              </a:spcAft>
              <a:buFont typeface="Times New Roman" pitchFamily="18" charset="0"/>
              <a:buChar char="-"/>
              <a:defRPr sz="2400">
                <a:solidFill>
                  <a:schemeClr val="bg1"/>
                </a:solidFill>
                <a:latin typeface="Times New Roman" pitchFamily="18" charset="0"/>
              </a:defRPr>
            </a:lvl3pPr>
            <a:lvl4pPr marL="1600200" indent="-228600" algn="l" rtl="0" eaLnBrk="0" fontAlgn="base" hangingPunct="0">
              <a:spcBef>
                <a:spcPct val="20000"/>
              </a:spcBef>
              <a:spcAft>
                <a:spcPct val="0"/>
              </a:spcAft>
              <a:buChar char="–"/>
              <a:defRPr sz="2000">
                <a:solidFill>
                  <a:schemeClr val="bg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bg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bg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bg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bg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bg1"/>
                </a:solidFill>
                <a:latin typeface="Times New Roman" pitchFamily="18" charset="0"/>
              </a:defRPr>
            </a:lvl9pPr>
          </a:lstStyle>
          <a:p>
            <a:pPr marL="0" indent="0" algn="ctr" eaLnBrk="1" hangingPunct="1">
              <a:buFontTx/>
              <a:buNone/>
            </a:pPr>
            <a:r>
              <a:rPr lang="en-US" kern="1200" dirty="0" smtClean="0">
                <a:solidFill>
                  <a:schemeClr val="bg1"/>
                </a:solidFill>
                <a:latin typeface="Constantia" panose="02030602050306030303" pitchFamily="18" charset="0"/>
                <a:cs typeface="Arial" pitchFamily="34" charset="0"/>
              </a:rPr>
              <a:t>How Do Bat Biologists Handle Bats?</a:t>
            </a: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FontTx/>
              <a:buNone/>
            </a:pPr>
            <a:endParaRPr lang="en-US" sz="1600" kern="1200" dirty="0" smtClean="0">
              <a:solidFill>
                <a:srgbClr val="AD90FE"/>
              </a:solidFill>
              <a:latin typeface="Arial" pitchFamily="34" charset="0"/>
              <a:cs typeface="Arial" pitchFamily="34" charset="0"/>
            </a:endParaRPr>
          </a:p>
          <a:p>
            <a:pPr algn="ctr"/>
            <a:endParaRPr lang="en-US" sz="2800" kern="0" dirty="0" smtClean="0">
              <a:solidFill>
                <a:srgbClr val="AD90FE"/>
              </a:solidFill>
            </a:endParaRP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FontTx/>
              <a:buNone/>
            </a:pPr>
            <a:endParaRPr lang="en-US" sz="1600" kern="1200" dirty="0" smtClean="0">
              <a:solidFill>
                <a:srgbClr val="AD90FE"/>
              </a:solidFill>
              <a:latin typeface="Arial" pitchFamily="34" charset="0"/>
              <a:cs typeface="Arial" pitchFamily="34" charset="0"/>
            </a:endParaRPr>
          </a:p>
        </p:txBody>
      </p:sp>
      <p:cxnSp>
        <p:nvCxnSpPr>
          <p:cNvPr id="3" name="Straight Connector 2"/>
          <p:cNvCxnSpPr/>
          <p:nvPr/>
        </p:nvCxnSpPr>
        <p:spPr bwMode="auto">
          <a:xfrm>
            <a:off x="0" y="838200"/>
            <a:ext cx="9144000" cy="38100"/>
          </a:xfrm>
          <a:prstGeom prst="line">
            <a:avLst/>
          </a:prstGeom>
          <a:solidFill>
            <a:schemeClr val="accent1"/>
          </a:solidFill>
          <a:ln w="28575" cap="flat" cmpd="sng" algn="ctr">
            <a:solidFill>
              <a:srgbClr val="FFFFFF"/>
            </a:solidFill>
            <a:prstDash val="solid"/>
            <a:round/>
            <a:headEnd type="none" w="med" len="med"/>
            <a:tailEnd type="none" w="med" len="med"/>
          </a:ln>
          <a:effectLst/>
        </p:spPr>
      </p:cxnSp>
      <p:sp>
        <p:nvSpPr>
          <p:cNvPr id="6" name="TextBox 5"/>
          <p:cNvSpPr txBox="1"/>
          <p:nvPr/>
        </p:nvSpPr>
        <p:spPr>
          <a:xfrm>
            <a:off x="76200" y="1202413"/>
            <a:ext cx="8991600" cy="1261884"/>
          </a:xfrm>
          <a:prstGeom prst="rect">
            <a:avLst/>
          </a:prstGeom>
          <a:noFill/>
        </p:spPr>
        <p:txBody>
          <a:bodyPr wrap="square" rtlCol="0">
            <a:spAutoFit/>
          </a:bodyPr>
          <a:lstStyle/>
          <a:p>
            <a:pPr marL="342900" indent="-342900">
              <a:buFont typeface="Arial" panose="020B0604020202020204" pitchFamily="34" charset="0"/>
              <a:buChar char="•"/>
            </a:pPr>
            <a:r>
              <a:rPr lang="en-US" sz="2600" dirty="0" smtClean="0">
                <a:solidFill>
                  <a:srgbClr val="FFFFFF"/>
                </a:solidFill>
                <a:latin typeface="Constantia" panose="02030602050306030303" pitchFamily="18" charset="0"/>
              </a:rPr>
              <a:t>Always wear gloves to protect the biologist and the bats!</a:t>
            </a:r>
          </a:p>
          <a:p>
            <a:endParaRPr lang="en-US" sz="1200" dirty="0" smtClean="0">
              <a:solidFill>
                <a:srgbClr val="FFFFFF"/>
              </a:solidFill>
              <a:latin typeface="Constantia" panose="02030602050306030303" pitchFamily="18" charset="0"/>
            </a:endParaRPr>
          </a:p>
          <a:p>
            <a:pPr marL="342900" indent="-342900">
              <a:buFont typeface="Arial" panose="020B0604020202020204" pitchFamily="34" charset="0"/>
              <a:buChar char="•"/>
            </a:pPr>
            <a:r>
              <a:rPr lang="en-US" sz="2600" dirty="0" smtClean="0">
                <a:solidFill>
                  <a:srgbClr val="FFFFFF"/>
                </a:solidFill>
                <a:latin typeface="Constantia" panose="02030602050306030303" pitchFamily="18" charset="0"/>
              </a:rPr>
              <a:t>Bats can be stored in lunch bags for short periods of time.</a:t>
            </a:r>
          </a:p>
          <a:p>
            <a:endParaRPr lang="en-US" sz="1200" dirty="0" smtClean="0">
              <a:solidFill>
                <a:srgbClr val="FFFFFF"/>
              </a:solidFill>
              <a:latin typeface="Constantia" panose="02030602050306030303" pitchFamily="18" charset="0"/>
            </a:endParaRPr>
          </a:p>
        </p:txBody>
      </p:sp>
      <p:pic>
        <p:nvPicPr>
          <p:cNvPr id="10242" name="Picture 2" descr="C:\Users\cmsandeno\Documents\Karst\Cave_Coord\Edubat\Posters\4_who_P1_Powers_holdba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301" y="2476702"/>
            <a:ext cx="3901440" cy="2926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43" name="Picture 3" descr="C:\Users\cmsandeno\Documents\Karst\Cave_Coord\Edubat\Posters\4_Who_P2_Orndorff_lunchbag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44902" y="2476703"/>
            <a:ext cx="3901439" cy="2926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2" name="TextBox 11"/>
          <p:cNvSpPr txBox="1"/>
          <p:nvPr/>
        </p:nvSpPr>
        <p:spPr>
          <a:xfrm>
            <a:off x="533400" y="5200314"/>
            <a:ext cx="2870200" cy="246221"/>
          </a:xfrm>
          <a:prstGeom prst="rect">
            <a:avLst/>
          </a:prstGeom>
          <a:noFill/>
        </p:spPr>
        <p:txBody>
          <a:bodyPr wrap="square" rtlCol="0">
            <a:spAutoFit/>
          </a:bodyPr>
          <a:lstStyle/>
          <a:p>
            <a:r>
              <a:rPr lang="en-US" sz="1000" dirty="0" smtClean="0">
                <a:solidFill>
                  <a:srgbClr val="FFFFFF"/>
                </a:solidFill>
              </a:rPr>
              <a:t>Photo © Karen Powers</a:t>
            </a:r>
            <a:endParaRPr lang="en-US" sz="1000" dirty="0">
              <a:solidFill>
                <a:srgbClr val="FFFFFF"/>
              </a:solidFill>
            </a:endParaRPr>
          </a:p>
        </p:txBody>
      </p:sp>
      <p:sp>
        <p:nvSpPr>
          <p:cNvPr id="5" name="TextBox 4"/>
          <p:cNvSpPr txBox="1"/>
          <p:nvPr/>
        </p:nvSpPr>
        <p:spPr>
          <a:xfrm>
            <a:off x="5876141" y="5200314"/>
            <a:ext cx="2870200" cy="246221"/>
          </a:xfrm>
          <a:prstGeom prst="rect">
            <a:avLst/>
          </a:prstGeom>
          <a:noFill/>
        </p:spPr>
        <p:txBody>
          <a:bodyPr wrap="square" rtlCol="0">
            <a:spAutoFit/>
          </a:bodyPr>
          <a:lstStyle/>
          <a:p>
            <a:pPr algn="r"/>
            <a:r>
              <a:rPr lang="en-US" sz="1000" dirty="0" smtClean="0">
                <a:solidFill>
                  <a:srgbClr val="FFFFFF"/>
                </a:solidFill>
              </a:rPr>
              <a:t>Photo by </a:t>
            </a:r>
            <a:r>
              <a:rPr lang="en-US" sz="1000" dirty="0">
                <a:solidFill>
                  <a:srgbClr val="FFFFFF"/>
                </a:solidFill>
              </a:rPr>
              <a:t>Commonwealth of Virginia</a:t>
            </a:r>
          </a:p>
        </p:txBody>
      </p:sp>
      <p:pic>
        <p:nvPicPr>
          <p:cNvPr id="7" name="Picture 6"/>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8000" y="4592046"/>
            <a:ext cx="2150154" cy="2365169"/>
          </a:xfrm>
          <a:prstGeom prst="rect">
            <a:avLst/>
          </a:prstGeom>
        </p:spPr>
      </p:pic>
    </p:spTree>
    <p:extLst>
      <p:ext uri="{BB962C8B-B14F-4D97-AF65-F5344CB8AC3E}">
        <p14:creationId xmlns:p14="http://schemas.microsoft.com/office/powerpoint/2010/main" val="3976369184"/>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119987"/>
            <a:ext cx="9144000" cy="838200"/>
          </a:xfrm>
          <a:prstGeom prst="rect">
            <a:avLst/>
          </a:prstGeom>
        </p:spPr>
        <p:txBody>
          <a:bodyPr/>
          <a:lstStyle>
            <a:lvl1pPr marL="342900" indent="-342900" algn="l" rtl="0" eaLnBrk="0" fontAlgn="base" hangingPunct="0">
              <a:spcBef>
                <a:spcPct val="20000"/>
              </a:spcBef>
              <a:spcAft>
                <a:spcPct val="0"/>
              </a:spcAft>
              <a:buSzPct val="75000"/>
              <a:buBlip>
                <a:blip r:embed="rId3"/>
              </a:buBlip>
              <a:defRPr sz="3200">
                <a:solidFill>
                  <a:schemeClr val="folHlink"/>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Times New Roman" pitchFamily="18" charset="0"/>
              </a:defRPr>
            </a:lvl2pPr>
            <a:lvl3pPr marL="1143000" indent="-228600" algn="l" rtl="0" eaLnBrk="0" fontAlgn="base" hangingPunct="0">
              <a:spcBef>
                <a:spcPct val="20000"/>
              </a:spcBef>
              <a:spcAft>
                <a:spcPct val="0"/>
              </a:spcAft>
              <a:buFont typeface="Times New Roman" pitchFamily="18" charset="0"/>
              <a:buChar char="-"/>
              <a:defRPr sz="2400">
                <a:solidFill>
                  <a:schemeClr val="bg1"/>
                </a:solidFill>
                <a:latin typeface="Times New Roman" pitchFamily="18" charset="0"/>
              </a:defRPr>
            </a:lvl3pPr>
            <a:lvl4pPr marL="1600200" indent="-228600" algn="l" rtl="0" eaLnBrk="0" fontAlgn="base" hangingPunct="0">
              <a:spcBef>
                <a:spcPct val="20000"/>
              </a:spcBef>
              <a:spcAft>
                <a:spcPct val="0"/>
              </a:spcAft>
              <a:buChar char="–"/>
              <a:defRPr sz="2000">
                <a:solidFill>
                  <a:schemeClr val="bg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bg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bg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bg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bg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bg1"/>
                </a:solidFill>
                <a:latin typeface="Times New Roman" pitchFamily="18" charset="0"/>
              </a:defRPr>
            </a:lvl9pPr>
          </a:lstStyle>
          <a:p>
            <a:pPr marL="0" indent="0" algn="ctr" eaLnBrk="1" hangingPunct="1">
              <a:buFontTx/>
              <a:buNone/>
            </a:pPr>
            <a:r>
              <a:rPr lang="en-US" kern="1200" dirty="0" smtClean="0">
                <a:solidFill>
                  <a:schemeClr val="bg1"/>
                </a:solidFill>
                <a:latin typeface="Constantia" panose="02030602050306030303" pitchFamily="18" charset="0"/>
                <a:cs typeface="Arial" pitchFamily="34" charset="0"/>
              </a:rPr>
              <a:t>Biometric Measurements – Right Forearm</a:t>
            </a: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FontTx/>
              <a:buNone/>
            </a:pPr>
            <a:endParaRPr lang="en-US" sz="1600" kern="1200" dirty="0" smtClean="0">
              <a:solidFill>
                <a:srgbClr val="AD90FE"/>
              </a:solidFill>
              <a:latin typeface="Arial" pitchFamily="34" charset="0"/>
              <a:cs typeface="Arial" pitchFamily="34" charset="0"/>
            </a:endParaRPr>
          </a:p>
          <a:p>
            <a:pPr algn="ctr"/>
            <a:endParaRPr lang="en-US" sz="2800" kern="0" dirty="0" smtClean="0">
              <a:solidFill>
                <a:srgbClr val="AD90FE"/>
              </a:solidFill>
            </a:endParaRP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FontTx/>
              <a:buNone/>
            </a:pPr>
            <a:endParaRPr lang="en-US" sz="1600" kern="1200" dirty="0" smtClean="0">
              <a:solidFill>
                <a:srgbClr val="AD90FE"/>
              </a:solidFill>
              <a:latin typeface="Arial" pitchFamily="34" charset="0"/>
              <a:cs typeface="Arial" pitchFamily="34" charset="0"/>
            </a:endParaRPr>
          </a:p>
        </p:txBody>
      </p:sp>
      <p:cxnSp>
        <p:nvCxnSpPr>
          <p:cNvPr id="3" name="Straight Connector 2"/>
          <p:cNvCxnSpPr/>
          <p:nvPr/>
        </p:nvCxnSpPr>
        <p:spPr bwMode="auto">
          <a:xfrm>
            <a:off x="0" y="838200"/>
            <a:ext cx="9144000" cy="38100"/>
          </a:xfrm>
          <a:prstGeom prst="line">
            <a:avLst/>
          </a:prstGeom>
          <a:solidFill>
            <a:schemeClr val="accent1"/>
          </a:solidFill>
          <a:ln w="28575" cap="flat" cmpd="sng" algn="ctr">
            <a:solidFill>
              <a:srgbClr val="FFFFFF"/>
            </a:solidFill>
            <a:prstDash val="solid"/>
            <a:round/>
            <a:headEnd type="none" w="med" len="med"/>
            <a:tailEnd type="none" w="med" len="med"/>
          </a:ln>
          <a:effectLst/>
        </p:spPr>
      </p:cxnSp>
      <p:pic>
        <p:nvPicPr>
          <p:cNvPr id="11266" name="Picture 2" descr="C:\Users\cmsandeno\Documents\Karst\Cave_Coord\Edubat\Posters\Night_Shift\5_Who_P1_Orndorff_batbiologis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6680" y="935426"/>
            <a:ext cx="4400549" cy="2926080"/>
          </a:xfrm>
          <a:prstGeom prst="roundRect">
            <a:avLst>
              <a:gd name="adj" fmla="val 8594"/>
            </a:avLst>
          </a:prstGeom>
          <a:solidFill>
            <a:srgbClr val="FFFFFF">
              <a:shade val="85000"/>
            </a:srgbClr>
          </a:solidFill>
          <a:ln>
            <a:noFill/>
          </a:ln>
          <a:effectLst/>
          <a:extLst/>
        </p:spPr>
      </p:pic>
      <p:pic>
        <p:nvPicPr>
          <p:cNvPr id="11267" name="Picture 3" descr="C:\Users\cmsandeno\Documents\Karst\Cave_Coord\Edubat\Posters\Night_Shift\measure_forearm_little_brown_fw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6371"/>
          <a:stretch/>
        </p:blipFill>
        <p:spPr bwMode="auto">
          <a:xfrm>
            <a:off x="2978135" y="3964619"/>
            <a:ext cx="3187730" cy="2886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TextBox 4"/>
          <p:cNvSpPr txBox="1"/>
          <p:nvPr/>
        </p:nvSpPr>
        <p:spPr>
          <a:xfrm>
            <a:off x="6057029" y="3603410"/>
            <a:ext cx="2870200" cy="246221"/>
          </a:xfrm>
          <a:prstGeom prst="rect">
            <a:avLst/>
          </a:prstGeom>
          <a:noFill/>
        </p:spPr>
        <p:txBody>
          <a:bodyPr wrap="square" rtlCol="0">
            <a:spAutoFit/>
          </a:bodyPr>
          <a:lstStyle/>
          <a:p>
            <a:pPr algn="r"/>
            <a:r>
              <a:rPr lang="en-US" sz="1000" dirty="0" smtClean="0">
                <a:solidFill>
                  <a:srgbClr val="FFFFFF"/>
                </a:solidFill>
              </a:rPr>
              <a:t>Photo by </a:t>
            </a:r>
            <a:r>
              <a:rPr lang="en-US" sz="1000" dirty="0">
                <a:solidFill>
                  <a:srgbClr val="FFFFFF"/>
                </a:solidFill>
              </a:rPr>
              <a:t>Commonwealth of Virginia</a:t>
            </a:r>
          </a:p>
        </p:txBody>
      </p:sp>
      <p:sp>
        <p:nvSpPr>
          <p:cNvPr id="11" name="TextBox 10"/>
          <p:cNvSpPr txBox="1"/>
          <p:nvPr/>
        </p:nvSpPr>
        <p:spPr>
          <a:xfrm>
            <a:off x="3036935" y="6632242"/>
            <a:ext cx="2870200" cy="246221"/>
          </a:xfrm>
          <a:prstGeom prst="rect">
            <a:avLst/>
          </a:prstGeom>
          <a:noFill/>
        </p:spPr>
        <p:txBody>
          <a:bodyPr wrap="square" rtlCol="0">
            <a:spAutoFit/>
          </a:bodyPr>
          <a:lstStyle/>
          <a:p>
            <a:r>
              <a:rPr lang="en-US" sz="1000" dirty="0" smtClean="0">
                <a:solidFill>
                  <a:srgbClr val="FFFFFF"/>
                </a:solidFill>
              </a:rPr>
              <a:t>Photo by U.S. Fish and Wildlife Service</a:t>
            </a:r>
            <a:endParaRPr lang="en-US" sz="1000" dirty="0">
              <a:solidFill>
                <a:srgbClr val="FFFFFF"/>
              </a:solidFill>
            </a:endParaRPr>
          </a:p>
        </p:txBody>
      </p:sp>
      <p:pic>
        <p:nvPicPr>
          <p:cNvPr id="1126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935426"/>
            <a:ext cx="4004352" cy="292608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28996">
            <a:off x="6284893" y="4932962"/>
            <a:ext cx="2834640" cy="949605"/>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96876">
            <a:off x="6295" y="4929373"/>
            <a:ext cx="2834640" cy="539369"/>
          </a:xfrm>
          <a:prstGeom prst="rect">
            <a:avLst/>
          </a:prstGeom>
        </p:spPr>
      </p:pic>
    </p:spTree>
    <p:extLst>
      <p:ext uri="{BB962C8B-B14F-4D97-AF65-F5344CB8AC3E}">
        <p14:creationId xmlns:p14="http://schemas.microsoft.com/office/powerpoint/2010/main" val="2482088925"/>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119987"/>
            <a:ext cx="9144000" cy="838200"/>
          </a:xfrm>
          <a:prstGeom prst="rect">
            <a:avLst/>
          </a:prstGeom>
        </p:spPr>
        <p:txBody>
          <a:bodyPr/>
          <a:lstStyle>
            <a:lvl1pPr marL="342900" indent="-342900" algn="l" rtl="0" eaLnBrk="0" fontAlgn="base" hangingPunct="0">
              <a:spcBef>
                <a:spcPct val="20000"/>
              </a:spcBef>
              <a:spcAft>
                <a:spcPct val="0"/>
              </a:spcAft>
              <a:buSzPct val="75000"/>
              <a:buBlip>
                <a:blip r:embed="rId3"/>
              </a:buBlip>
              <a:defRPr sz="3200">
                <a:solidFill>
                  <a:schemeClr val="folHlink"/>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Times New Roman" pitchFamily="18" charset="0"/>
              </a:defRPr>
            </a:lvl2pPr>
            <a:lvl3pPr marL="1143000" indent="-228600" algn="l" rtl="0" eaLnBrk="0" fontAlgn="base" hangingPunct="0">
              <a:spcBef>
                <a:spcPct val="20000"/>
              </a:spcBef>
              <a:spcAft>
                <a:spcPct val="0"/>
              </a:spcAft>
              <a:buFont typeface="Times New Roman" pitchFamily="18" charset="0"/>
              <a:buChar char="-"/>
              <a:defRPr sz="2400">
                <a:solidFill>
                  <a:schemeClr val="bg1"/>
                </a:solidFill>
                <a:latin typeface="Times New Roman" pitchFamily="18" charset="0"/>
              </a:defRPr>
            </a:lvl3pPr>
            <a:lvl4pPr marL="1600200" indent="-228600" algn="l" rtl="0" eaLnBrk="0" fontAlgn="base" hangingPunct="0">
              <a:spcBef>
                <a:spcPct val="20000"/>
              </a:spcBef>
              <a:spcAft>
                <a:spcPct val="0"/>
              </a:spcAft>
              <a:buChar char="–"/>
              <a:defRPr sz="2000">
                <a:solidFill>
                  <a:schemeClr val="bg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bg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bg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bg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bg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bg1"/>
                </a:solidFill>
                <a:latin typeface="Times New Roman" pitchFamily="18" charset="0"/>
              </a:defRPr>
            </a:lvl9pPr>
          </a:lstStyle>
          <a:p>
            <a:pPr marL="0" indent="0" algn="ctr" eaLnBrk="1" hangingPunct="1">
              <a:buFontTx/>
              <a:buNone/>
            </a:pPr>
            <a:r>
              <a:rPr lang="en-US" kern="1200" dirty="0" smtClean="0">
                <a:solidFill>
                  <a:schemeClr val="bg1"/>
                </a:solidFill>
                <a:latin typeface="Constantia" panose="02030602050306030303" pitchFamily="18" charset="0"/>
                <a:cs typeface="Arial" pitchFamily="34" charset="0"/>
              </a:rPr>
              <a:t>Biometric Measurements – Weighing Bats</a:t>
            </a: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FontTx/>
              <a:buNone/>
            </a:pPr>
            <a:endParaRPr lang="en-US" sz="1600" kern="1200" dirty="0" smtClean="0">
              <a:solidFill>
                <a:srgbClr val="AD90FE"/>
              </a:solidFill>
              <a:latin typeface="Arial" pitchFamily="34" charset="0"/>
              <a:cs typeface="Arial" pitchFamily="34" charset="0"/>
            </a:endParaRPr>
          </a:p>
          <a:p>
            <a:pPr marL="0" indent="0" algn="ctr">
              <a:buNone/>
            </a:pPr>
            <a:endParaRPr lang="en-US" sz="2800" kern="0" dirty="0" smtClean="0">
              <a:solidFill>
                <a:srgbClr val="AD90FE"/>
              </a:solidFill>
            </a:endParaRP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FontTx/>
              <a:buNone/>
            </a:pPr>
            <a:endParaRPr lang="en-US" sz="1600" kern="1200" dirty="0" smtClean="0">
              <a:solidFill>
                <a:srgbClr val="AD90FE"/>
              </a:solidFill>
              <a:latin typeface="Arial" pitchFamily="34" charset="0"/>
              <a:cs typeface="Arial" pitchFamily="34" charset="0"/>
            </a:endParaRPr>
          </a:p>
        </p:txBody>
      </p:sp>
      <p:cxnSp>
        <p:nvCxnSpPr>
          <p:cNvPr id="3" name="Straight Connector 2"/>
          <p:cNvCxnSpPr/>
          <p:nvPr/>
        </p:nvCxnSpPr>
        <p:spPr bwMode="auto">
          <a:xfrm>
            <a:off x="0" y="838200"/>
            <a:ext cx="9144000" cy="38100"/>
          </a:xfrm>
          <a:prstGeom prst="line">
            <a:avLst/>
          </a:prstGeom>
          <a:solidFill>
            <a:schemeClr val="accent1"/>
          </a:solidFill>
          <a:ln w="28575" cap="flat" cmpd="sng" algn="ctr">
            <a:solidFill>
              <a:srgbClr val="FFFFFF"/>
            </a:solidFill>
            <a:prstDash val="solid"/>
            <a:round/>
            <a:headEnd type="none" w="med" len="med"/>
            <a:tailEnd type="none" w="med" len="med"/>
          </a:ln>
          <a:effectLst/>
        </p:spPr>
      </p:cxnSp>
      <p:pic>
        <p:nvPicPr>
          <p:cNvPr id="12290" name="Picture 2" descr="C:\Users\cmsandeno\Documents\Karst\Cave_Coord\Edubat\Posters\Night_Shift\6_Who_P1_Orndorff_bagonsca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6248" y="3925476"/>
            <a:ext cx="3871504" cy="2903825"/>
          </a:xfrm>
          <a:prstGeom prst="roundRect">
            <a:avLst>
              <a:gd name="adj" fmla="val 8594"/>
            </a:avLst>
          </a:prstGeom>
          <a:solidFill>
            <a:srgbClr val="FFFFFF">
              <a:shade val="85000"/>
            </a:srgbClr>
          </a:solidFill>
          <a:ln>
            <a:noFill/>
          </a:ln>
          <a:effectLst/>
          <a:extLst/>
        </p:spPr>
      </p:pic>
      <p:pic>
        <p:nvPicPr>
          <p:cNvPr id="12291" name="Picture 3" descr="C:\Users\cmsandeno\Documents\Karst\Cave_Coord\Edubat\Posters\Night_Shift\6_Who_P3_Powers_containeronscale.bmp"/>
          <p:cNvPicPr>
            <a:picLocks noChangeAspect="1" noChangeArrowheads="1"/>
          </p:cNvPicPr>
          <p:nvPr/>
        </p:nvPicPr>
        <p:blipFill rotWithShape="1">
          <a:blip r:embed="rId5">
            <a:extLst>
              <a:ext uri="{28A0092B-C50C-407E-A947-70E740481C1C}">
                <a14:useLocalDpi xmlns:a14="http://schemas.microsoft.com/office/drawing/2010/main" val="0"/>
              </a:ext>
            </a:extLst>
          </a:blip>
          <a:srcRect l="2783"/>
          <a:stretch/>
        </p:blipFill>
        <p:spPr bwMode="auto">
          <a:xfrm>
            <a:off x="685801" y="1090836"/>
            <a:ext cx="3554137" cy="2743200"/>
          </a:xfrm>
          <a:prstGeom prst="roundRect">
            <a:avLst>
              <a:gd name="adj" fmla="val 8594"/>
            </a:avLst>
          </a:prstGeom>
          <a:solidFill>
            <a:srgbClr val="FFFFFF">
              <a:shade val="85000"/>
            </a:srgbClr>
          </a:solidFill>
          <a:ln>
            <a:noFill/>
          </a:ln>
          <a:effectLst/>
          <a:extLst/>
        </p:spPr>
      </p:pic>
      <p:pic>
        <p:nvPicPr>
          <p:cNvPr id="12292" name="Picture 4" descr="C:\Users\cmsandeno\Documents\Karst\Cave_Coord\Edubat\Posters\6_Who_P2_Powers_batonlid.bm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1090836"/>
            <a:ext cx="3238214" cy="2743200"/>
          </a:xfrm>
          <a:prstGeom prst="roundRect">
            <a:avLst>
              <a:gd name="adj" fmla="val 8594"/>
            </a:avLst>
          </a:prstGeom>
          <a:solidFill>
            <a:srgbClr val="FFFFFF">
              <a:shade val="85000"/>
            </a:srgbClr>
          </a:solidFill>
          <a:ln>
            <a:noFill/>
          </a:ln>
          <a:effectLst/>
          <a:extLst/>
        </p:spPr>
      </p:pic>
      <p:sp>
        <p:nvSpPr>
          <p:cNvPr id="5" name="TextBox 4"/>
          <p:cNvSpPr txBox="1"/>
          <p:nvPr/>
        </p:nvSpPr>
        <p:spPr>
          <a:xfrm>
            <a:off x="3608361" y="3925476"/>
            <a:ext cx="2870200" cy="261610"/>
          </a:xfrm>
          <a:prstGeom prst="rect">
            <a:avLst/>
          </a:prstGeom>
          <a:noFill/>
        </p:spPr>
        <p:txBody>
          <a:bodyPr wrap="square" rtlCol="0">
            <a:spAutoFit/>
          </a:bodyPr>
          <a:lstStyle/>
          <a:p>
            <a:pPr algn="r"/>
            <a:r>
              <a:rPr lang="en-US" sz="1100" dirty="0" smtClean="0">
                <a:solidFill>
                  <a:schemeClr val="bg1"/>
                </a:solidFill>
              </a:rPr>
              <a:t>Photo by </a:t>
            </a:r>
            <a:r>
              <a:rPr lang="en-US" sz="1100" dirty="0">
                <a:solidFill>
                  <a:srgbClr val="FFFFFF"/>
                </a:solidFill>
              </a:rPr>
              <a:t>Commonwealth of Virginia</a:t>
            </a:r>
          </a:p>
        </p:txBody>
      </p:sp>
      <p:sp>
        <p:nvSpPr>
          <p:cNvPr id="12" name="TextBox 11"/>
          <p:cNvSpPr txBox="1"/>
          <p:nvPr/>
        </p:nvSpPr>
        <p:spPr>
          <a:xfrm>
            <a:off x="5295284" y="1083417"/>
            <a:ext cx="2870200" cy="261610"/>
          </a:xfrm>
          <a:prstGeom prst="rect">
            <a:avLst/>
          </a:prstGeom>
          <a:noFill/>
        </p:spPr>
        <p:txBody>
          <a:bodyPr wrap="square" rtlCol="0">
            <a:spAutoFit/>
          </a:bodyPr>
          <a:lstStyle/>
          <a:p>
            <a:pPr algn="r"/>
            <a:r>
              <a:rPr lang="en-US" sz="1100" dirty="0" smtClean="0"/>
              <a:t>Photo © Karen Powers</a:t>
            </a:r>
            <a:endParaRPr lang="en-US" sz="1100" dirty="0"/>
          </a:p>
        </p:txBody>
      </p:sp>
      <p:sp>
        <p:nvSpPr>
          <p:cNvPr id="13" name="TextBox 12"/>
          <p:cNvSpPr txBox="1"/>
          <p:nvPr/>
        </p:nvSpPr>
        <p:spPr>
          <a:xfrm>
            <a:off x="1027769" y="3583511"/>
            <a:ext cx="2870200" cy="261610"/>
          </a:xfrm>
          <a:prstGeom prst="rect">
            <a:avLst/>
          </a:prstGeom>
          <a:noFill/>
        </p:spPr>
        <p:txBody>
          <a:bodyPr wrap="square" rtlCol="0">
            <a:spAutoFit/>
          </a:bodyPr>
          <a:lstStyle/>
          <a:p>
            <a:pPr algn="r"/>
            <a:r>
              <a:rPr lang="en-US" sz="1100" dirty="0" smtClean="0"/>
              <a:t>Photo © Karen Powers</a:t>
            </a:r>
            <a:endParaRPr lang="en-US" sz="1100" dirty="0"/>
          </a:p>
        </p:txBody>
      </p:sp>
    </p:spTree>
    <p:extLst>
      <p:ext uri="{BB962C8B-B14F-4D97-AF65-F5344CB8AC3E}">
        <p14:creationId xmlns:p14="http://schemas.microsoft.com/office/powerpoint/2010/main" val="2010135999"/>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119987"/>
            <a:ext cx="9144000" cy="838200"/>
          </a:xfrm>
          <a:prstGeom prst="rect">
            <a:avLst/>
          </a:prstGeom>
        </p:spPr>
        <p:txBody>
          <a:bodyPr/>
          <a:lstStyle>
            <a:lvl1pPr marL="342900" indent="-342900" algn="l" rtl="0" eaLnBrk="0" fontAlgn="base" hangingPunct="0">
              <a:spcBef>
                <a:spcPct val="20000"/>
              </a:spcBef>
              <a:spcAft>
                <a:spcPct val="0"/>
              </a:spcAft>
              <a:buSzPct val="75000"/>
              <a:buBlip>
                <a:blip r:embed="rId3"/>
              </a:buBlip>
              <a:defRPr sz="3200">
                <a:solidFill>
                  <a:schemeClr val="folHlink"/>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Times New Roman" pitchFamily="18" charset="0"/>
              </a:defRPr>
            </a:lvl2pPr>
            <a:lvl3pPr marL="1143000" indent="-228600" algn="l" rtl="0" eaLnBrk="0" fontAlgn="base" hangingPunct="0">
              <a:spcBef>
                <a:spcPct val="20000"/>
              </a:spcBef>
              <a:spcAft>
                <a:spcPct val="0"/>
              </a:spcAft>
              <a:buFont typeface="Times New Roman" pitchFamily="18" charset="0"/>
              <a:buChar char="-"/>
              <a:defRPr sz="2400">
                <a:solidFill>
                  <a:schemeClr val="bg1"/>
                </a:solidFill>
                <a:latin typeface="Times New Roman" pitchFamily="18" charset="0"/>
              </a:defRPr>
            </a:lvl3pPr>
            <a:lvl4pPr marL="1600200" indent="-228600" algn="l" rtl="0" eaLnBrk="0" fontAlgn="base" hangingPunct="0">
              <a:spcBef>
                <a:spcPct val="20000"/>
              </a:spcBef>
              <a:spcAft>
                <a:spcPct val="0"/>
              </a:spcAft>
              <a:buChar char="–"/>
              <a:defRPr sz="2000">
                <a:solidFill>
                  <a:schemeClr val="bg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bg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bg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bg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bg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bg1"/>
                </a:solidFill>
                <a:latin typeface="Times New Roman" pitchFamily="18" charset="0"/>
              </a:defRPr>
            </a:lvl9pPr>
          </a:lstStyle>
          <a:p>
            <a:pPr marL="0" indent="0" algn="ctr" eaLnBrk="1" hangingPunct="1">
              <a:buFontTx/>
              <a:buNone/>
            </a:pPr>
            <a:r>
              <a:rPr lang="en-US" kern="1200" dirty="0" smtClean="0">
                <a:solidFill>
                  <a:schemeClr val="bg1"/>
                </a:solidFill>
                <a:latin typeface="Constantia" panose="02030602050306030303" pitchFamily="18" charset="0"/>
                <a:cs typeface="Arial" pitchFamily="34" charset="0"/>
              </a:rPr>
              <a:t>Biometric Clues– Examining Bat Wings</a:t>
            </a: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FontTx/>
              <a:buNone/>
            </a:pPr>
            <a:endParaRPr lang="en-US" sz="1600" kern="1200" dirty="0" smtClean="0">
              <a:solidFill>
                <a:srgbClr val="AD90FE"/>
              </a:solidFill>
              <a:latin typeface="Arial" pitchFamily="34" charset="0"/>
              <a:cs typeface="Arial" pitchFamily="34" charset="0"/>
            </a:endParaRPr>
          </a:p>
          <a:p>
            <a:pPr marL="0" indent="0" algn="ctr">
              <a:buNone/>
            </a:pPr>
            <a:endParaRPr lang="en-US" sz="2800" kern="0" dirty="0" smtClean="0">
              <a:solidFill>
                <a:srgbClr val="AD90FE"/>
              </a:solidFill>
            </a:endParaRP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FontTx/>
              <a:buNone/>
            </a:pPr>
            <a:endParaRPr lang="en-US" sz="1600" kern="1200" dirty="0" smtClean="0">
              <a:solidFill>
                <a:srgbClr val="AD90FE"/>
              </a:solidFill>
              <a:latin typeface="Arial" pitchFamily="34" charset="0"/>
              <a:cs typeface="Arial" pitchFamily="34" charset="0"/>
            </a:endParaRPr>
          </a:p>
        </p:txBody>
      </p:sp>
      <p:cxnSp>
        <p:nvCxnSpPr>
          <p:cNvPr id="3" name="Straight Connector 2"/>
          <p:cNvCxnSpPr/>
          <p:nvPr/>
        </p:nvCxnSpPr>
        <p:spPr bwMode="auto">
          <a:xfrm>
            <a:off x="0" y="838200"/>
            <a:ext cx="9144000" cy="38100"/>
          </a:xfrm>
          <a:prstGeom prst="line">
            <a:avLst/>
          </a:prstGeom>
          <a:solidFill>
            <a:schemeClr val="accent1"/>
          </a:solidFill>
          <a:ln w="28575" cap="flat" cmpd="sng" algn="ctr">
            <a:solidFill>
              <a:srgbClr val="FFFFFF"/>
            </a:solidFill>
            <a:prstDash val="solid"/>
            <a:round/>
            <a:headEnd type="none" w="med" len="med"/>
            <a:tailEnd type="none" w="med" len="med"/>
          </a:ln>
          <a:effectLst/>
        </p:spPr>
      </p:cxnSp>
      <p:pic>
        <p:nvPicPr>
          <p:cNvPr id="13314" name="Picture 2" descr="C:\Users\cmsandeno\Documents\Karst\Cave_Coord\Edubat\Posters\Night_Shift\vbeb_wing_2_jon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017431"/>
            <a:ext cx="4123125" cy="2743200"/>
          </a:xfrm>
          <a:prstGeom prst="roundRect">
            <a:avLst>
              <a:gd name="adj" fmla="val 8594"/>
            </a:avLst>
          </a:prstGeom>
          <a:solidFill>
            <a:srgbClr val="FFFFFF">
              <a:shade val="85000"/>
            </a:srgbClr>
          </a:solidFill>
          <a:ln>
            <a:noFill/>
          </a:ln>
          <a:effectLst/>
          <a:extLst/>
        </p:spPr>
      </p:pic>
      <p:pic>
        <p:nvPicPr>
          <p:cNvPr id="13318" name="Picture 6" descr="C:\Users\cmsandeno\Documents\Karst\Cave_Coord\Edubat\Posters\8_Who_P1_Powers_WNSbat.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114800"/>
            <a:ext cx="8229600" cy="2743200"/>
          </a:xfrm>
          <a:prstGeom prst="roundRect">
            <a:avLst>
              <a:gd name="adj" fmla="val 8594"/>
            </a:avLst>
          </a:prstGeom>
          <a:solidFill>
            <a:srgbClr val="FFFFFF">
              <a:shade val="85000"/>
            </a:srgbClr>
          </a:solidFill>
          <a:ln>
            <a:noFill/>
          </a:ln>
          <a:effectLst/>
          <a:extLst/>
        </p:spPr>
      </p:pic>
      <p:pic>
        <p:nvPicPr>
          <p:cNvPr id="13319" name="Picture 7" descr="C:\Users\cmsandeno\Documents\Karst\Cave_Coord\Edubat\Posters\8_Who_P2_Powers_WNSwing.bm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0699" y="1017431"/>
            <a:ext cx="4238625" cy="2743200"/>
          </a:xfrm>
          <a:prstGeom prst="roundRect">
            <a:avLst>
              <a:gd name="adj" fmla="val 8594"/>
            </a:avLst>
          </a:prstGeom>
          <a:solidFill>
            <a:srgbClr val="FFFFFF">
              <a:shade val="85000"/>
            </a:srgbClr>
          </a:solidFill>
          <a:ln>
            <a:noFill/>
          </a:ln>
          <a:effectLst/>
          <a:extLst/>
        </p:spPr>
      </p:pic>
      <p:sp>
        <p:nvSpPr>
          <p:cNvPr id="16" name="TextBox 15"/>
          <p:cNvSpPr txBox="1"/>
          <p:nvPr/>
        </p:nvSpPr>
        <p:spPr>
          <a:xfrm>
            <a:off x="248392" y="3505066"/>
            <a:ext cx="2870200" cy="246221"/>
          </a:xfrm>
          <a:prstGeom prst="rect">
            <a:avLst/>
          </a:prstGeom>
          <a:noFill/>
        </p:spPr>
        <p:txBody>
          <a:bodyPr wrap="square" rtlCol="0">
            <a:spAutoFit/>
          </a:bodyPr>
          <a:lstStyle/>
          <a:p>
            <a:r>
              <a:rPr lang="en-US" sz="1000" dirty="0" smtClean="0">
                <a:solidFill>
                  <a:srgbClr val="FFFFFF"/>
                </a:solidFill>
              </a:rPr>
              <a:t>Photo by Tim Jones, U.S. Fish and Wildlife Service</a:t>
            </a:r>
            <a:endParaRPr lang="en-US" sz="1000" dirty="0">
              <a:solidFill>
                <a:srgbClr val="FFFFFF"/>
              </a:solidFill>
            </a:endParaRPr>
          </a:p>
        </p:txBody>
      </p:sp>
      <p:sp>
        <p:nvSpPr>
          <p:cNvPr id="17" name="TextBox 16"/>
          <p:cNvSpPr txBox="1"/>
          <p:nvPr/>
        </p:nvSpPr>
        <p:spPr>
          <a:xfrm>
            <a:off x="4724400" y="3505066"/>
            <a:ext cx="2870200" cy="246221"/>
          </a:xfrm>
          <a:prstGeom prst="rect">
            <a:avLst/>
          </a:prstGeom>
          <a:noFill/>
        </p:spPr>
        <p:txBody>
          <a:bodyPr wrap="square" rtlCol="0">
            <a:spAutoFit/>
          </a:bodyPr>
          <a:lstStyle/>
          <a:p>
            <a:r>
              <a:rPr lang="en-US" sz="1000" dirty="0" smtClean="0"/>
              <a:t>Photo © Karen Powers</a:t>
            </a:r>
            <a:endParaRPr lang="en-US" sz="1000" dirty="0"/>
          </a:p>
        </p:txBody>
      </p:sp>
      <p:sp>
        <p:nvSpPr>
          <p:cNvPr id="18" name="TextBox 17"/>
          <p:cNvSpPr txBox="1"/>
          <p:nvPr/>
        </p:nvSpPr>
        <p:spPr>
          <a:xfrm>
            <a:off x="533400" y="6596609"/>
            <a:ext cx="2870200" cy="246221"/>
          </a:xfrm>
          <a:prstGeom prst="rect">
            <a:avLst/>
          </a:prstGeom>
          <a:noFill/>
        </p:spPr>
        <p:txBody>
          <a:bodyPr wrap="square" rtlCol="0">
            <a:spAutoFit/>
          </a:bodyPr>
          <a:lstStyle/>
          <a:p>
            <a:r>
              <a:rPr lang="en-US" sz="1000" dirty="0" smtClean="0">
                <a:solidFill>
                  <a:schemeClr val="bg1"/>
                </a:solidFill>
              </a:rPr>
              <a:t>Photo © Karen Powers</a:t>
            </a:r>
            <a:endParaRPr lang="en-US" sz="1000" dirty="0">
              <a:solidFill>
                <a:schemeClr val="bg1"/>
              </a:solidFill>
            </a:endParaRPr>
          </a:p>
        </p:txBody>
      </p:sp>
    </p:spTree>
    <p:extLst>
      <p:ext uri="{BB962C8B-B14F-4D97-AF65-F5344CB8AC3E}">
        <p14:creationId xmlns:p14="http://schemas.microsoft.com/office/powerpoint/2010/main" val="3922142568"/>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119987"/>
            <a:ext cx="9144000" cy="838200"/>
          </a:xfrm>
          <a:prstGeom prst="rect">
            <a:avLst/>
          </a:prstGeom>
        </p:spPr>
        <p:txBody>
          <a:bodyPr/>
          <a:lstStyle>
            <a:lvl1pPr marL="342900" indent="-342900" algn="l" rtl="0" eaLnBrk="0" fontAlgn="base" hangingPunct="0">
              <a:spcBef>
                <a:spcPct val="20000"/>
              </a:spcBef>
              <a:spcAft>
                <a:spcPct val="0"/>
              </a:spcAft>
              <a:buSzPct val="75000"/>
              <a:buBlip>
                <a:blip r:embed="rId3"/>
              </a:buBlip>
              <a:defRPr sz="3200">
                <a:solidFill>
                  <a:schemeClr val="folHlink"/>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Times New Roman" pitchFamily="18" charset="0"/>
              </a:defRPr>
            </a:lvl2pPr>
            <a:lvl3pPr marL="1143000" indent="-228600" algn="l" rtl="0" eaLnBrk="0" fontAlgn="base" hangingPunct="0">
              <a:spcBef>
                <a:spcPct val="20000"/>
              </a:spcBef>
              <a:spcAft>
                <a:spcPct val="0"/>
              </a:spcAft>
              <a:buFont typeface="Times New Roman" pitchFamily="18" charset="0"/>
              <a:buChar char="-"/>
              <a:defRPr sz="2400">
                <a:solidFill>
                  <a:schemeClr val="bg1"/>
                </a:solidFill>
                <a:latin typeface="Times New Roman" pitchFamily="18" charset="0"/>
              </a:defRPr>
            </a:lvl3pPr>
            <a:lvl4pPr marL="1600200" indent="-228600" algn="l" rtl="0" eaLnBrk="0" fontAlgn="base" hangingPunct="0">
              <a:spcBef>
                <a:spcPct val="20000"/>
              </a:spcBef>
              <a:spcAft>
                <a:spcPct val="0"/>
              </a:spcAft>
              <a:buChar char="–"/>
              <a:defRPr sz="2000">
                <a:solidFill>
                  <a:schemeClr val="bg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bg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bg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bg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bg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bg1"/>
                </a:solidFill>
                <a:latin typeface="Times New Roman" pitchFamily="18" charset="0"/>
              </a:defRPr>
            </a:lvl9pPr>
          </a:lstStyle>
          <a:p>
            <a:pPr marL="0" indent="0" algn="ctr" eaLnBrk="1" hangingPunct="1">
              <a:buFontTx/>
              <a:buNone/>
            </a:pPr>
            <a:r>
              <a:rPr lang="en-US" kern="1200" dirty="0" smtClean="0">
                <a:solidFill>
                  <a:schemeClr val="bg1"/>
                </a:solidFill>
                <a:latin typeface="Constantia" panose="02030602050306030303" pitchFamily="18" charset="0"/>
                <a:cs typeface="Arial" pitchFamily="34" charset="0"/>
              </a:rPr>
              <a:t>Observing Physical Characteristics</a:t>
            </a: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FontTx/>
              <a:buNone/>
            </a:pPr>
            <a:endParaRPr lang="en-US" sz="1600" kern="1200" dirty="0" smtClean="0">
              <a:solidFill>
                <a:srgbClr val="AD90FE"/>
              </a:solidFill>
              <a:latin typeface="Arial" pitchFamily="34" charset="0"/>
              <a:cs typeface="Arial" pitchFamily="34" charset="0"/>
            </a:endParaRPr>
          </a:p>
          <a:p>
            <a:pPr marL="0" indent="0" algn="ctr">
              <a:buNone/>
            </a:pPr>
            <a:endParaRPr lang="en-US" sz="2800" kern="0" dirty="0" smtClean="0">
              <a:solidFill>
                <a:srgbClr val="AD90FE"/>
              </a:solidFill>
            </a:endParaRP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FontTx/>
              <a:buNone/>
            </a:pPr>
            <a:endParaRPr lang="en-US" sz="1600" kern="1200" dirty="0" smtClean="0">
              <a:solidFill>
                <a:srgbClr val="AD90FE"/>
              </a:solidFill>
              <a:latin typeface="Arial" pitchFamily="34" charset="0"/>
              <a:cs typeface="Arial" pitchFamily="34" charset="0"/>
            </a:endParaRPr>
          </a:p>
        </p:txBody>
      </p:sp>
      <p:cxnSp>
        <p:nvCxnSpPr>
          <p:cNvPr id="3" name="Straight Connector 2"/>
          <p:cNvCxnSpPr/>
          <p:nvPr/>
        </p:nvCxnSpPr>
        <p:spPr bwMode="auto">
          <a:xfrm>
            <a:off x="0" y="838200"/>
            <a:ext cx="9144000" cy="38100"/>
          </a:xfrm>
          <a:prstGeom prst="line">
            <a:avLst/>
          </a:prstGeom>
          <a:solidFill>
            <a:schemeClr val="accent1"/>
          </a:solidFill>
          <a:ln w="28575" cap="flat" cmpd="sng" algn="ctr">
            <a:solidFill>
              <a:srgbClr val="FFFFFF"/>
            </a:solidFill>
            <a:prstDash val="solid"/>
            <a:round/>
            <a:headEnd type="none" w="med" len="med"/>
            <a:tailEnd type="none" w="med" len="med"/>
          </a:ln>
          <a:effectLst/>
        </p:spPr>
      </p:cxnSp>
      <p:pic>
        <p:nvPicPr>
          <p:cNvPr id="14338" name="Picture 2" descr="C:\Users\cmsandeno\Documents\Karst\Cave_Coord\Edubat\Posters\9_Who_P1_Powers_holdingba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1504950"/>
            <a:ext cx="5105400" cy="3829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5" name="TextBox 14"/>
          <p:cNvSpPr txBox="1"/>
          <p:nvPr/>
        </p:nvSpPr>
        <p:spPr>
          <a:xfrm>
            <a:off x="3948669" y="5087779"/>
            <a:ext cx="1613931" cy="246221"/>
          </a:xfrm>
          <a:prstGeom prst="rect">
            <a:avLst/>
          </a:prstGeom>
          <a:noFill/>
        </p:spPr>
        <p:txBody>
          <a:bodyPr wrap="square" rtlCol="0">
            <a:spAutoFit/>
          </a:bodyPr>
          <a:lstStyle/>
          <a:p>
            <a:pPr algn="r"/>
            <a:r>
              <a:rPr lang="en-US" sz="1000" dirty="0" smtClean="0">
                <a:solidFill>
                  <a:schemeClr val="bg1"/>
                </a:solidFill>
              </a:rPr>
              <a:t>Photo © Karen Powers</a:t>
            </a:r>
            <a:endParaRPr lang="en-US" sz="1000" dirty="0">
              <a:solidFill>
                <a:schemeClr val="bg1"/>
              </a:solidFill>
            </a:endParaRPr>
          </a:p>
        </p:txBody>
      </p:sp>
      <p:pic>
        <p:nvPicPr>
          <p:cNvPr id="14340"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t="5294" b="2569"/>
          <a:stretch/>
        </p:blipFill>
        <p:spPr bwMode="auto">
          <a:xfrm>
            <a:off x="6172200" y="3429001"/>
            <a:ext cx="2327110" cy="3121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65710" y="1054866"/>
            <a:ext cx="1735633" cy="2063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bwMode="auto">
          <a:xfrm flipH="1">
            <a:off x="7051511" y="2486645"/>
            <a:ext cx="1447799" cy="180355"/>
          </a:xfrm>
          <a:prstGeom prst="straightConnector1">
            <a:avLst/>
          </a:prstGeom>
          <a:solidFill>
            <a:schemeClr val="accent1"/>
          </a:solidFill>
          <a:ln w="38100" cap="flat" cmpd="sng" algn="ctr">
            <a:solidFill>
              <a:srgbClr val="00FF00"/>
            </a:solidFill>
            <a:prstDash val="solid"/>
            <a:round/>
            <a:headEnd type="none" w="med" len="med"/>
            <a:tailEnd type="arrow"/>
          </a:ln>
          <a:effectLst/>
        </p:spPr>
      </p:cxnSp>
      <p:sp>
        <p:nvSpPr>
          <p:cNvPr id="22" name="TextBox 21"/>
          <p:cNvSpPr txBox="1"/>
          <p:nvPr/>
        </p:nvSpPr>
        <p:spPr>
          <a:xfrm>
            <a:off x="7364330" y="2086535"/>
            <a:ext cx="1613931" cy="400110"/>
          </a:xfrm>
          <a:prstGeom prst="rect">
            <a:avLst/>
          </a:prstGeom>
          <a:noFill/>
        </p:spPr>
        <p:txBody>
          <a:bodyPr wrap="square" rtlCol="0">
            <a:spAutoFit/>
          </a:bodyPr>
          <a:lstStyle/>
          <a:p>
            <a:pPr algn="r"/>
            <a:r>
              <a:rPr lang="en-US" sz="2000" dirty="0" smtClean="0">
                <a:solidFill>
                  <a:srgbClr val="00FF00"/>
                </a:solidFill>
              </a:rPr>
              <a:t>Tragus</a:t>
            </a:r>
            <a:endParaRPr lang="en-US" sz="2000" dirty="0">
              <a:solidFill>
                <a:srgbClr val="00FF00"/>
              </a:solidFill>
            </a:endParaRPr>
          </a:p>
        </p:txBody>
      </p:sp>
      <p:cxnSp>
        <p:nvCxnSpPr>
          <p:cNvPr id="24" name="Straight Arrow Connector 23"/>
          <p:cNvCxnSpPr>
            <a:stCxn id="28" idx="3"/>
          </p:cNvCxnSpPr>
          <p:nvPr/>
        </p:nvCxnSpPr>
        <p:spPr bwMode="auto">
          <a:xfrm flipV="1">
            <a:off x="5891544" y="6200156"/>
            <a:ext cx="1728456" cy="100321"/>
          </a:xfrm>
          <a:prstGeom prst="straightConnector1">
            <a:avLst/>
          </a:prstGeom>
          <a:solidFill>
            <a:schemeClr val="accent1"/>
          </a:solidFill>
          <a:ln w="38100" cap="flat" cmpd="sng" algn="ctr">
            <a:solidFill>
              <a:srgbClr val="00FF00"/>
            </a:solidFill>
            <a:prstDash val="solid"/>
            <a:round/>
            <a:headEnd type="none" w="med" len="med"/>
            <a:tailEnd type="arrow"/>
          </a:ln>
          <a:effectLst/>
        </p:spPr>
      </p:cxnSp>
      <p:sp>
        <p:nvSpPr>
          <p:cNvPr id="28" name="TextBox 27"/>
          <p:cNvSpPr txBox="1"/>
          <p:nvPr/>
        </p:nvSpPr>
        <p:spPr>
          <a:xfrm>
            <a:off x="4124326" y="6100422"/>
            <a:ext cx="1767218" cy="400110"/>
          </a:xfrm>
          <a:prstGeom prst="rect">
            <a:avLst/>
          </a:prstGeom>
          <a:noFill/>
        </p:spPr>
        <p:txBody>
          <a:bodyPr wrap="square" rtlCol="0">
            <a:spAutoFit/>
          </a:bodyPr>
          <a:lstStyle/>
          <a:p>
            <a:pPr algn="r"/>
            <a:r>
              <a:rPr lang="en-US" sz="2000" dirty="0" smtClean="0">
                <a:solidFill>
                  <a:srgbClr val="00FF00"/>
                </a:solidFill>
              </a:rPr>
              <a:t>Keel on </a:t>
            </a:r>
            <a:r>
              <a:rPr lang="en-US" sz="2000" dirty="0" err="1" smtClean="0">
                <a:solidFill>
                  <a:srgbClr val="00FF00"/>
                </a:solidFill>
              </a:rPr>
              <a:t>Calcar</a:t>
            </a:r>
            <a:endParaRPr lang="en-US" sz="2000" dirty="0">
              <a:solidFill>
                <a:srgbClr val="00FF00"/>
              </a:solidFill>
            </a:endParaRPr>
          </a:p>
        </p:txBody>
      </p:sp>
    </p:spTree>
    <p:extLst>
      <p:ext uri="{BB962C8B-B14F-4D97-AF65-F5344CB8AC3E}">
        <p14:creationId xmlns:p14="http://schemas.microsoft.com/office/powerpoint/2010/main" val="340287429"/>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Lucida Calligraphy"/>
        <a:ea typeface=""/>
        <a:cs typeface=""/>
      </a:majorFont>
      <a:minorFont>
        <a:latin typeface="Sylfae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12912</TotalTime>
  <Words>1017</Words>
  <Application>Microsoft Office PowerPoint</Application>
  <PresentationFormat>On-screen Show (4:3)</PresentationFormat>
  <Paragraphs>181</Paragraphs>
  <Slides>12</Slides>
  <Notes>12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Distribution of Caves</dc:title>
  <dc:creator>Horton Hobbs</dc:creator>
  <cp:lastModifiedBy>Windows User</cp:lastModifiedBy>
  <cp:revision>1153</cp:revision>
  <cp:lastPrinted>2012-11-09T13:41:14Z</cp:lastPrinted>
  <dcterms:created xsi:type="dcterms:W3CDTF">2001-07-27T21:04:51Z</dcterms:created>
  <dcterms:modified xsi:type="dcterms:W3CDTF">2014-10-27T14:58:40Z</dcterms:modified>
</cp:coreProperties>
</file>